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4"/>
  </p:notesMasterIdLst>
  <p:sldIdLst>
    <p:sldId id="257" r:id="rId5"/>
    <p:sldId id="259" r:id="rId6"/>
    <p:sldId id="258" r:id="rId7"/>
    <p:sldId id="264" r:id="rId8"/>
    <p:sldId id="260" r:id="rId9"/>
    <p:sldId id="265" r:id="rId10"/>
    <p:sldId id="261" r:id="rId11"/>
    <p:sldId id="262" r:id="rId12"/>
    <p:sldId id="263"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46618E1-D534-47B7-BF6B-3C964A1EA38A}" v="8" dt="2026-03-09T15:00:11.95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59" d="100"/>
          <a:sy n="59" d="100"/>
        </p:scale>
        <p:origin x="940"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viewProps" Target="viewProps.xml"/><Relationship Id="rId20"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presProps" Target="presProps.xml"/><Relationship Id="rId10" Type="http://schemas.openxmlformats.org/officeDocument/2006/relationships/slide" Target="slides/slide6.xml"/><Relationship Id="rId19"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notesMaster" Target="notesMasters/notes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anchal Mann" userId="3ea3ad81-890e-4a92-be22-36a7609ad479" providerId="ADAL" clId="{A5C87894-63FE-4C68-BB20-65209E3D94CB}"/>
    <pc:docChg chg="addSld modSld">
      <pc:chgData name="Aanchal Mann" userId="3ea3ad81-890e-4a92-be22-36a7609ad479" providerId="ADAL" clId="{A5C87894-63FE-4C68-BB20-65209E3D94CB}" dt="2026-03-09T15:00:36.054" v="33" actId="255"/>
      <pc:docMkLst>
        <pc:docMk/>
      </pc:docMkLst>
      <pc:sldChg chg="modSp mod">
        <pc:chgData name="Aanchal Mann" userId="3ea3ad81-890e-4a92-be22-36a7609ad479" providerId="ADAL" clId="{A5C87894-63FE-4C68-BB20-65209E3D94CB}" dt="2026-03-09T14:59:41.982" v="29" actId="255"/>
        <pc:sldMkLst>
          <pc:docMk/>
          <pc:sldMk cId="2044064689" sldId="261"/>
        </pc:sldMkLst>
        <pc:spChg chg="mod">
          <ac:chgData name="Aanchal Mann" userId="3ea3ad81-890e-4a92-be22-36a7609ad479" providerId="ADAL" clId="{A5C87894-63FE-4C68-BB20-65209E3D94CB}" dt="2026-03-09T14:59:41.982" v="29" actId="255"/>
          <ac:spMkLst>
            <pc:docMk/>
            <pc:sldMk cId="2044064689" sldId="261"/>
            <ac:spMk id="7" creationId="{D761B13B-45C7-847D-2B4F-F62C359E868B}"/>
          </ac:spMkLst>
        </pc:spChg>
      </pc:sldChg>
      <pc:sldChg chg="modSp mod">
        <pc:chgData name="Aanchal Mann" userId="3ea3ad81-890e-4a92-be22-36a7609ad479" providerId="ADAL" clId="{A5C87894-63FE-4C68-BB20-65209E3D94CB}" dt="2026-03-09T15:00:36.054" v="33" actId="255"/>
        <pc:sldMkLst>
          <pc:docMk/>
          <pc:sldMk cId="3692674777" sldId="263"/>
        </pc:sldMkLst>
        <pc:spChg chg="mod">
          <ac:chgData name="Aanchal Mann" userId="3ea3ad81-890e-4a92-be22-36a7609ad479" providerId="ADAL" clId="{A5C87894-63FE-4C68-BB20-65209E3D94CB}" dt="2026-03-09T15:00:36.054" v="33" actId="255"/>
          <ac:spMkLst>
            <pc:docMk/>
            <pc:sldMk cId="3692674777" sldId="263"/>
            <ac:spMk id="7" creationId="{8D8EF58B-E87C-757A-1BF6-793C3488798A}"/>
          </ac:spMkLst>
        </pc:spChg>
      </pc:sldChg>
      <pc:sldChg chg="addSp modSp new mod">
        <pc:chgData name="Aanchal Mann" userId="3ea3ad81-890e-4a92-be22-36a7609ad479" providerId="ADAL" clId="{A5C87894-63FE-4C68-BB20-65209E3D94CB}" dt="2026-03-09T14:58:43.941" v="11" actId="14100"/>
        <pc:sldMkLst>
          <pc:docMk/>
          <pc:sldMk cId="3201980498" sldId="265"/>
        </pc:sldMkLst>
        <pc:spChg chg="add mod">
          <ac:chgData name="Aanchal Mann" userId="3ea3ad81-890e-4a92-be22-36a7609ad479" providerId="ADAL" clId="{A5C87894-63FE-4C68-BB20-65209E3D94CB}" dt="2026-03-09T14:57:39.615" v="1"/>
          <ac:spMkLst>
            <pc:docMk/>
            <pc:sldMk cId="3201980498" sldId="265"/>
            <ac:spMk id="4" creationId="{4CDA7459-1522-DF12-AD32-70615091F172}"/>
          </ac:spMkLst>
        </pc:spChg>
        <pc:spChg chg="add mod">
          <ac:chgData name="Aanchal Mann" userId="3ea3ad81-890e-4a92-be22-36a7609ad479" providerId="ADAL" clId="{A5C87894-63FE-4C68-BB20-65209E3D94CB}" dt="2026-03-09T14:58:43.941" v="11" actId="14100"/>
          <ac:spMkLst>
            <pc:docMk/>
            <pc:sldMk cId="3201980498" sldId="265"/>
            <ac:spMk id="6" creationId="{FBAFA08F-D23A-9230-16E4-5A215667D56A}"/>
          </ac:spMkLst>
        </pc:spChg>
        <pc:picChg chg="add mod">
          <ac:chgData name="Aanchal Mann" userId="3ea3ad81-890e-4a92-be22-36a7609ad479" providerId="ADAL" clId="{A5C87894-63FE-4C68-BB20-65209E3D94CB}" dt="2026-03-09T14:57:39.615" v="1"/>
          <ac:picMkLst>
            <pc:docMk/>
            <pc:sldMk cId="3201980498" sldId="265"/>
            <ac:picMk id="3" creationId="{DB18ED82-4DD2-8D3D-FAF4-456534BDC7CA}"/>
          </ac:picMkLst>
        </pc:picChg>
        <pc:cxnChg chg="add mod">
          <ac:chgData name="Aanchal Mann" userId="3ea3ad81-890e-4a92-be22-36a7609ad479" providerId="ADAL" clId="{A5C87894-63FE-4C68-BB20-65209E3D94CB}" dt="2026-03-09T14:57:39.615" v="1"/>
          <ac:cxnSpMkLst>
            <pc:docMk/>
            <pc:sldMk cId="3201980498" sldId="265"/>
            <ac:cxnSpMk id="2" creationId="{0763767D-3481-3BD6-FF33-CE84ADC7EFFA}"/>
          </ac:cxnSpMkLst>
        </pc:cxn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F710992-B4F3-47B3-8843-17E02E1B7B32}" type="datetimeFigureOut">
              <a:rPr lang="en-GB" smtClean="0"/>
              <a:t>09/03/2026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01E83C3-0A83-4FE9-9523-A776494C8E81}" type="slidenum">
              <a:rPr lang="en-GB" smtClean="0"/>
              <a:t>‹#›</a:t>
            </a:fld>
            <a:endParaRPr lang="en-GB"/>
          </a:p>
        </p:txBody>
      </p:sp>
    </p:spTree>
    <p:extLst>
      <p:ext uri="{BB962C8B-B14F-4D97-AF65-F5344CB8AC3E}">
        <p14:creationId xmlns:p14="http://schemas.microsoft.com/office/powerpoint/2010/main" val="266646747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93FF9B62-AFFB-4792-B230-675C39F9DEAC}" type="slidenum">
              <a:rPr lang="en-GB" smtClean="0"/>
              <a:t>1</a:t>
            </a:fld>
            <a:endParaRPr lang="en-GB"/>
          </a:p>
        </p:txBody>
      </p:sp>
    </p:spTree>
    <p:extLst>
      <p:ext uri="{BB962C8B-B14F-4D97-AF65-F5344CB8AC3E}">
        <p14:creationId xmlns:p14="http://schemas.microsoft.com/office/powerpoint/2010/main" val="234092300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93FF9B62-AFFB-4792-B230-675C39F9DEAC}" type="slidenum">
              <a:rPr lang="en-GB" smtClean="0"/>
              <a:t>2</a:t>
            </a:fld>
            <a:endParaRPr lang="en-GB"/>
          </a:p>
        </p:txBody>
      </p:sp>
    </p:spTree>
    <p:extLst>
      <p:ext uri="{BB962C8B-B14F-4D97-AF65-F5344CB8AC3E}">
        <p14:creationId xmlns:p14="http://schemas.microsoft.com/office/powerpoint/2010/main" val="336770507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 UTIs/Cystitis:  In an article published in 2024 by The Guardian, women spoke of an increase in UTI’s due to having to hold in their urine while in public, and as a result were hesitant of leaving the house in fear of not having access to a toilet. According to a study by Jude (a bladder health brand), 41% of respondents reported that they have experienced UTIs, bladder and kidney issues as a direct result of holding urine when in public. </a:t>
            </a:r>
          </a:p>
          <a:p>
            <a:endParaRPr lang="en-US"/>
          </a:p>
          <a:p>
            <a:r>
              <a:rPr lang="en-US"/>
              <a:t>- Menstruation: According to the BTA, 22.5% (15 million) of the UK population menstruates. Not having access to safe, clean and appropriate toilets during menstruation can cause discomfort and psychological stress, and adds to the discrimination women and girls already face because of menstruation-related taboos. Furthermore, using the same sanitary product for too long can increase the risk of infection. </a:t>
            </a:r>
          </a:p>
          <a:p>
            <a:endParaRPr lang="en-US"/>
          </a:p>
          <a:p>
            <a:r>
              <a:rPr lang="en-US"/>
              <a:t>- Menopause and pregnancy: These conditions increase a woman’s need to use the toilet because the bladder is weakened or compressed. Hormonal changes during perimenopause can lead to heavier bleeding, requiring more frequent changing and washing. </a:t>
            </a:r>
          </a:p>
          <a:p>
            <a:endParaRPr lang="en-US"/>
          </a:p>
          <a:p>
            <a:r>
              <a:rPr lang="en-US"/>
              <a:t>- Mothers and caregivers: Women and girls are usually the main caregivers of children, sick or older relatives and community members and people with disabilities. They are more likely to accompany others to the toilet, and therefore, they need accessible and practical facilities to support themselves in addition to those they are caring for.</a:t>
            </a:r>
          </a:p>
          <a:p>
            <a:endParaRPr lang="en-GB"/>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a:solidFill>
                  <a:schemeClr val="tx1"/>
                </a:solidFill>
                <a:effectLst/>
                <a:latin typeface="+mn-lt"/>
                <a:ea typeface="+mn-ea"/>
                <a:cs typeface="+mn-cs"/>
              </a:rPr>
              <a:t>67% of women said that they regularly dehydrate themselves as they can't trust that there will be a toilet available, should they need to go. This can cause chronic dehydration, which aside from being a leading cause of UTIs, can cause a range of health problems, ranging from headaches and fatigue to kidney stones.</a:t>
            </a:r>
          </a:p>
          <a:p>
            <a:endParaRPr lang="en-GB"/>
          </a:p>
          <a:p>
            <a:endParaRPr lang="en-GB"/>
          </a:p>
        </p:txBody>
      </p:sp>
      <p:sp>
        <p:nvSpPr>
          <p:cNvPr id="4" name="Slide Number Placeholder 3"/>
          <p:cNvSpPr>
            <a:spLocks noGrp="1"/>
          </p:cNvSpPr>
          <p:nvPr>
            <p:ph type="sldNum" sz="quarter" idx="10"/>
          </p:nvPr>
        </p:nvSpPr>
        <p:spPr/>
        <p:txBody>
          <a:bodyPr/>
          <a:lstStyle/>
          <a:p>
            <a:fld id="{93FF9B62-AFFB-4792-B230-675C39F9DEAC}" type="slidenum">
              <a:rPr lang="en-GB" smtClean="0"/>
              <a:t>3</a:t>
            </a:fld>
            <a:endParaRPr lang="en-GB"/>
          </a:p>
        </p:txBody>
      </p:sp>
    </p:spTree>
    <p:extLst>
      <p:ext uri="{BB962C8B-B14F-4D97-AF65-F5344CB8AC3E}">
        <p14:creationId xmlns:p14="http://schemas.microsoft.com/office/powerpoint/2010/main" val="344105999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61D603-77A7-E589-FE6E-48CC9CC0AD0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9F7EB97-E330-50DC-C8E7-A59AB1C3671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2AAEA5E-CD85-EB42-1897-3A69EAC4D20D}"/>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D21B4A54-F8E7-19A3-3C6A-0B44845B413D}"/>
              </a:ext>
            </a:extLst>
          </p:cNvPr>
          <p:cNvSpPr>
            <a:spLocks noGrp="1"/>
          </p:cNvSpPr>
          <p:nvPr>
            <p:ph type="sldNum" sz="quarter" idx="10"/>
          </p:nvPr>
        </p:nvSpPr>
        <p:spPr/>
        <p:txBody>
          <a:bodyPr/>
          <a:lstStyle/>
          <a:p>
            <a:fld id="{93FF9B62-AFFB-4792-B230-675C39F9DEAC}" type="slidenum">
              <a:rPr lang="en-GB" smtClean="0"/>
              <a:t>4</a:t>
            </a:fld>
            <a:endParaRPr lang="en-GB"/>
          </a:p>
        </p:txBody>
      </p:sp>
    </p:spTree>
    <p:extLst>
      <p:ext uri="{BB962C8B-B14F-4D97-AF65-F5344CB8AC3E}">
        <p14:creationId xmlns:p14="http://schemas.microsoft.com/office/powerpoint/2010/main" val="93015624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8F5A3E-35AD-2F33-7E0A-510CEF4EB1E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AE35BB4-54A9-8884-F8C6-7F5706B407D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13A888B-0FB3-4A9E-6502-188ED5740F02}"/>
              </a:ext>
            </a:extLst>
          </p:cNvPr>
          <p:cNvSpPr>
            <a:spLocks noGrp="1"/>
          </p:cNvSpPr>
          <p:nvPr>
            <p:ph type="body" idx="1"/>
          </p:nvPr>
        </p:nvSpPr>
        <p:spPr/>
        <p:txBody>
          <a:bodyPr/>
          <a:lstStyle/>
          <a:p>
            <a:r>
              <a:rPr lang="en-GB" sz="1200" kern="1200">
                <a:solidFill>
                  <a:schemeClr val="tx1"/>
                </a:solidFill>
                <a:effectLst/>
                <a:latin typeface="+mn-lt"/>
                <a:ea typeface="+mn-ea"/>
                <a:cs typeface="+mn-cs"/>
              </a:rPr>
              <a:t>These schemes are a cost-effective way to increase the number of available public toilets in convenient locations. In some cases, council’s give up to £1000 to businesses who take part in the scheme. </a:t>
            </a:r>
            <a:endParaRPr lang="en-GB"/>
          </a:p>
        </p:txBody>
      </p:sp>
      <p:sp>
        <p:nvSpPr>
          <p:cNvPr id="4" name="Slide Number Placeholder 3">
            <a:extLst>
              <a:ext uri="{FF2B5EF4-FFF2-40B4-BE49-F238E27FC236}">
                <a16:creationId xmlns:a16="http://schemas.microsoft.com/office/drawing/2014/main" id="{2399D115-A294-DDCA-E2DF-86F315A5198F}"/>
              </a:ext>
            </a:extLst>
          </p:cNvPr>
          <p:cNvSpPr>
            <a:spLocks noGrp="1"/>
          </p:cNvSpPr>
          <p:nvPr>
            <p:ph type="sldNum" sz="quarter" idx="10"/>
          </p:nvPr>
        </p:nvSpPr>
        <p:spPr/>
        <p:txBody>
          <a:bodyPr/>
          <a:lstStyle/>
          <a:p>
            <a:fld id="{93FF9B62-AFFB-4792-B230-675C39F9DEAC}" type="slidenum">
              <a:rPr lang="en-GB" smtClean="0"/>
              <a:t>5</a:t>
            </a:fld>
            <a:endParaRPr lang="en-GB"/>
          </a:p>
        </p:txBody>
      </p:sp>
    </p:spTree>
    <p:extLst>
      <p:ext uri="{BB962C8B-B14F-4D97-AF65-F5344CB8AC3E}">
        <p14:creationId xmlns:p14="http://schemas.microsoft.com/office/powerpoint/2010/main" val="116476236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9ADF5B-A8A1-9DFF-10B7-BC99E833D3B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2D4BE04-9F3C-F7BD-9FDE-012C3ED7FE5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D6FD83E-C4AE-E7F7-52D0-9C6D795329CE}"/>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CAFFA940-57CA-80D3-34D8-4EA3DEB74183}"/>
              </a:ext>
            </a:extLst>
          </p:cNvPr>
          <p:cNvSpPr>
            <a:spLocks noGrp="1"/>
          </p:cNvSpPr>
          <p:nvPr>
            <p:ph type="sldNum" sz="quarter" idx="10"/>
          </p:nvPr>
        </p:nvSpPr>
        <p:spPr/>
        <p:txBody>
          <a:bodyPr/>
          <a:lstStyle/>
          <a:p>
            <a:fld id="{93FF9B62-AFFB-4792-B230-675C39F9DEAC}" type="slidenum">
              <a:rPr lang="en-GB" smtClean="0"/>
              <a:t>7</a:t>
            </a:fld>
            <a:endParaRPr lang="en-GB"/>
          </a:p>
        </p:txBody>
      </p:sp>
    </p:spTree>
    <p:extLst>
      <p:ext uri="{BB962C8B-B14F-4D97-AF65-F5344CB8AC3E}">
        <p14:creationId xmlns:p14="http://schemas.microsoft.com/office/powerpoint/2010/main" val="71108743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106092-3087-EF12-92A0-54D28FF5617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38748F7-2E77-E16D-0DD8-035DD1CA84F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C8C8A7D-C2B6-161C-A806-3D62D39A9E8C}"/>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FCBAD90D-2391-5A2C-04A5-8829C450F25A}"/>
              </a:ext>
            </a:extLst>
          </p:cNvPr>
          <p:cNvSpPr>
            <a:spLocks noGrp="1"/>
          </p:cNvSpPr>
          <p:nvPr>
            <p:ph type="sldNum" sz="quarter" idx="10"/>
          </p:nvPr>
        </p:nvSpPr>
        <p:spPr/>
        <p:txBody>
          <a:bodyPr/>
          <a:lstStyle/>
          <a:p>
            <a:fld id="{93FF9B62-AFFB-4792-B230-675C39F9DEAC}" type="slidenum">
              <a:rPr lang="en-GB" smtClean="0"/>
              <a:t>8</a:t>
            </a:fld>
            <a:endParaRPr lang="en-GB"/>
          </a:p>
        </p:txBody>
      </p:sp>
    </p:spTree>
    <p:extLst>
      <p:ext uri="{BB962C8B-B14F-4D97-AF65-F5344CB8AC3E}">
        <p14:creationId xmlns:p14="http://schemas.microsoft.com/office/powerpoint/2010/main" val="208808711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FC2F40-2127-179F-99D1-149BE35CD2E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63F12EF-1371-1804-34BB-A2C7D000683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1D76482-439B-685B-5D0D-286ABA844236}"/>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2081A160-88E4-E214-160A-894125692D86}"/>
              </a:ext>
            </a:extLst>
          </p:cNvPr>
          <p:cNvSpPr>
            <a:spLocks noGrp="1"/>
          </p:cNvSpPr>
          <p:nvPr>
            <p:ph type="sldNum" sz="quarter" idx="10"/>
          </p:nvPr>
        </p:nvSpPr>
        <p:spPr/>
        <p:txBody>
          <a:bodyPr/>
          <a:lstStyle/>
          <a:p>
            <a:fld id="{93FF9B62-AFFB-4792-B230-675C39F9DEAC}" type="slidenum">
              <a:rPr lang="en-GB" smtClean="0"/>
              <a:t>9</a:t>
            </a:fld>
            <a:endParaRPr lang="en-GB"/>
          </a:p>
        </p:txBody>
      </p:sp>
    </p:spTree>
    <p:extLst>
      <p:ext uri="{BB962C8B-B14F-4D97-AF65-F5344CB8AC3E}">
        <p14:creationId xmlns:p14="http://schemas.microsoft.com/office/powerpoint/2010/main" val="32963364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8B8FF4-8B63-A5FB-4D53-EB7DF454E44C}"/>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7D7E2C5E-F9FD-AB4E-BC5A-786A099B7FD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764C141A-C62A-AA2B-5ACC-ACAF6A71A2F5}"/>
              </a:ext>
            </a:extLst>
          </p:cNvPr>
          <p:cNvSpPr>
            <a:spLocks noGrp="1"/>
          </p:cNvSpPr>
          <p:nvPr>
            <p:ph type="dt" sz="half" idx="10"/>
          </p:nvPr>
        </p:nvSpPr>
        <p:spPr/>
        <p:txBody>
          <a:bodyPr/>
          <a:lstStyle/>
          <a:p>
            <a:fld id="{4651287A-7E65-4654-AFC4-B7C1CB27A21B}" type="datetimeFigureOut">
              <a:rPr lang="en-GB" smtClean="0"/>
              <a:t>09/03/2026</a:t>
            </a:fld>
            <a:endParaRPr lang="en-GB"/>
          </a:p>
        </p:txBody>
      </p:sp>
      <p:sp>
        <p:nvSpPr>
          <p:cNvPr id="5" name="Footer Placeholder 4">
            <a:extLst>
              <a:ext uri="{FF2B5EF4-FFF2-40B4-BE49-F238E27FC236}">
                <a16:creationId xmlns:a16="http://schemas.microsoft.com/office/drawing/2014/main" id="{21A8DA7F-AA59-D4CC-07D9-8F9902455F01}"/>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D59D2095-9E42-9587-7172-D42356D8B45F}"/>
              </a:ext>
            </a:extLst>
          </p:cNvPr>
          <p:cNvSpPr>
            <a:spLocks noGrp="1"/>
          </p:cNvSpPr>
          <p:nvPr>
            <p:ph type="sldNum" sz="quarter" idx="12"/>
          </p:nvPr>
        </p:nvSpPr>
        <p:spPr/>
        <p:txBody>
          <a:bodyPr/>
          <a:lstStyle/>
          <a:p>
            <a:fld id="{074C1B34-1DD0-4175-834E-DB6554BC6547}" type="slidenum">
              <a:rPr lang="en-GB" smtClean="0"/>
              <a:t>‹#›</a:t>
            </a:fld>
            <a:endParaRPr lang="en-GB"/>
          </a:p>
        </p:txBody>
      </p:sp>
    </p:spTree>
    <p:extLst>
      <p:ext uri="{BB962C8B-B14F-4D97-AF65-F5344CB8AC3E}">
        <p14:creationId xmlns:p14="http://schemas.microsoft.com/office/powerpoint/2010/main" val="32602570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A1BA15-DDFF-8EC1-3D6B-DB48CE616194}"/>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BD3657BB-8D69-7BB7-02FB-150C3F3DD67D}"/>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1AC035AE-3D4C-8EF2-1808-91270CFDE191}"/>
              </a:ext>
            </a:extLst>
          </p:cNvPr>
          <p:cNvSpPr>
            <a:spLocks noGrp="1"/>
          </p:cNvSpPr>
          <p:nvPr>
            <p:ph type="dt" sz="half" idx="10"/>
          </p:nvPr>
        </p:nvSpPr>
        <p:spPr/>
        <p:txBody>
          <a:bodyPr/>
          <a:lstStyle/>
          <a:p>
            <a:fld id="{4651287A-7E65-4654-AFC4-B7C1CB27A21B}" type="datetimeFigureOut">
              <a:rPr lang="en-GB" smtClean="0"/>
              <a:t>09/03/2026</a:t>
            </a:fld>
            <a:endParaRPr lang="en-GB"/>
          </a:p>
        </p:txBody>
      </p:sp>
      <p:sp>
        <p:nvSpPr>
          <p:cNvPr id="5" name="Footer Placeholder 4">
            <a:extLst>
              <a:ext uri="{FF2B5EF4-FFF2-40B4-BE49-F238E27FC236}">
                <a16:creationId xmlns:a16="http://schemas.microsoft.com/office/drawing/2014/main" id="{859322DE-22EB-D126-BAF5-3F5B938CCD1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F411CD9-E649-AAD8-8575-086B0E666807}"/>
              </a:ext>
            </a:extLst>
          </p:cNvPr>
          <p:cNvSpPr>
            <a:spLocks noGrp="1"/>
          </p:cNvSpPr>
          <p:nvPr>
            <p:ph type="sldNum" sz="quarter" idx="12"/>
          </p:nvPr>
        </p:nvSpPr>
        <p:spPr/>
        <p:txBody>
          <a:bodyPr/>
          <a:lstStyle/>
          <a:p>
            <a:fld id="{074C1B34-1DD0-4175-834E-DB6554BC6547}" type="slidenum">
              <a:rPr lang="en-GB" smtClean="0"/>
              <a:t>‹#›</a:t>
            </a:fld>
            <a:endParaRPr lang="en-GB"/>
          </a:p>
        </p:txBody>
      </p:sp>
    </p:spTree>
    <p:extLst>
      <p:ext uri="{BB962C8B-B14F-4D97-AF65-F5344CB8AC3E}">
        <p14:creationId xmlns:p14="http://schemas.microsoft.com/office/powerpoint/2010/main" val="24130958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39182E0-BAF6-9EB4-9985-A494D6D314E3}"/>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AB25F2AF-C34D-C843-34EB-BF62425EA51A}"/>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D355C73E-CD64-E724-2B1E-23AB2B51525A}"/>
              </a:ext>
            </a:extLst>
          </p:cNvPr>
          <p:cNvSpPr>
            <a:spLocks noGrp="1"/>
          </p:cNvSpPr>
          <p:nvPr>
            <p:ph type="dt" sz="half" idx="10"/>
          </p:nvPr>
        </p:nvSpPr>
        <p:spPr/>
        <p:txBody>
          <a:bodyPr/>
          <a:lstStyle/>
          <a:p>
            <a:fld id="{4651287A-7E65-4654-AFC4-B7C1CB27A21B}" type="datetimeFigureOut">
              <a:rPr lang="en-GB" smtClean="0"/>
              <a:t>09/03/2026</a:t>
            </a:fld>
            <a:endParaRPr lang="en-GB"/>
          </a:p>
        </p:txBody>
      </p:sp>
      <p:sp>
        <p:nvSpPr>
          <p:cNvPr id="5" name="Footer Placeholder 4">
            <a:extLst>
              <a:ext uri="{FF2B5EF4-FFF2-40B4-BE49-F238E27FC236}">
                <a16:creationId xmlns:a16="http://schemas.microsoft.com/office/drawing/2014/main" id="{96B2CAAE-9A6C-4F81-AF40-B59B0415D9A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D601BAC-CAFD-CCD4-96F9-103042B30D9D}"/>
              </a:ext>
            </a:extLst>
          </p:cNvPr>
          <p:cNvSpPr>
            <a:spLocks noGrp="1"/>
          </p:cNvSpPr>
          <p:nvPr>
            <p:ph type="sldNum" sz="quarter" idx="12"/>
          </p:nvPr>
        </p:nvSpPr>
        <p:spPr/>
        <p:txBody>
          <a:bodyPr/>
          <a:lstStyle/>
          <a:p>
            <a:fld id="{074C1B34-1DD0-4175-834E-DB6554BC6547}" type="slidenum">
              <a:rPr lang="en-GB" smtClean="0"/>
              <a:t>‹#›</a:t>
            </a:fld>
            <a:endParaRPr lang="en-GB"/>
          </a:p>
        </p:txBody>
      </p:sp>
    </p:spTree>
    <p:extLst>
      <p:ext uri="{BB962C8B-B14F-4D97-AF65-F5344CB8AC3E}">
        <p14:creationId xmlns:p14="http://schemas.microsoft.com/office/powerpoint/2010/main" val="13122122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2473F4-5240-7408-83EE-88A6D8ADF02B}"/>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00B5536F-EE5D-5AD7-4402-06D8E4584FE5}"/>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92062B51-047C-28A8-C8B0-8BE1EFAC1C91}"/>
              </a:ext>
            </a:extLst>
          </p:cNvPr>
          <p:cNvSpPr>
            <a:spLocks noGrp="1"/>
          </p:cNvSpPr>
          <p:nvPr>
            <p:ph type="dt" sz="half" idx="10"/>
          </p:nvPr>
        </p:nvSpPr>
        <p:spPr/>
        <p:txBody>
          <a:bodyPr/>
          <a:lstStyle/>
          <a:p>
            <a:fld id="{4651287A-7E65-4654-AFC4-B7C1CB27A21B}" type="datetimeFigureOut">
              <a:rPr lang="en-GB" smtClean="0"/>
              <a:t>09/03/2026</a:t>
            </a:fld>
            <a:endParaRPr lang="en-GB"/>
          </a:p>
        </p:txBody>
      </p:sp>
      <p:sp>
        <p:nvSpPr>
          <p:cNvPr id="5" name="Footer Placeholder 4">
            <a:extLst>
              <a:ext uri="{FF2B5EF4-FFF2-40B4-BE49-F238E27FC236}">
                <a16:creationId xmlns:a16="http://schemas.microsoft.com/office/drawing/2014/main" id="{240A5A37-95BF-22BD-9A9B-57181BB65BE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CDD77A8-93FA-E090-A988-C9F3BD957478}"/>
              </a:ext>
            </a:extLst>
          </p:cNvPr>
          <p:cNvSpPr>
            <a:spLocks noGrp="1"/>
          </p:cNvSpPr>
          <p:nvPr>
            <p:ph type="sldNum" sz="quarter" idx="12"/>
          </p:nvPr>
        </p:nvSpPr>
        <p:spPr/>
        <p:txBody>
          <a:bodyPr/>
          <a:lstStyle/>
          <a:p>
            <a:fld id="{074C1B34-1DD0-4175-834E-DB6554BC6547}" type="slidenum">
              <a:rPr lang="en-GB" smtClean="0"/>
              <a:t>‹#›</a:t>
            </a:fld>
            <a:endParaRPr lang="en-GB"/>
          </a:p>
        </p:txBody>
      </p:sp>
    </p:spTree>
    <p:extLst>
      <p:ext uri="{BB962C8B-B14F-4D97-AF65-F5344CB8AC3E}">
        <p14:creationId xmlns:p14="http://schemas.microsoft.com/office/powerpoint/2010/main" val="4839514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09AAB7-B303-F654-1CD5-F1D77D5B660B}"/>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750239B0-3997-7B60-18E5-42BDB8682A88}"/>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3F0EBC1B-6CCA-2F6E-D771-95C70F989AD5}"/>
              </a:ext>
            </a:extLst>
          </p:cNvPr>
          <p:cNvSpPr>
            <a:spLocks noGrp="1"/>
          </p:cNvSpPr>
          <p:nvPr>
            <p:ph type="dt" sz="half" idx="10"/>
          </p:nvPr>
        </p:nvSpPr>
        <p:spPr/>
        <p:txBody>
          <a:bodyPr/>
          <a:lstStyle/>
          <a:p>
            <a:fld id="{4651287A-7E65-4654-AFC4-B7C1CB27A21B}" type="datetimeFigureOut">
              <a:rPr lang="en-GB" smtClean="0"/>
              <a:t>09/03/2026</a:t>
            </a:fld>
            <a:endParaRPr lang="en-GB"/>
          </a:p>
        </p:txBody>
      </p:sp>
      <p:sp>
        <p:nvSpPr>
          <p:cNvPr id="5" name="Footer Placeholder 4">
            <a:extLst>
              <a:ext uri="{FF2B5EF4-FFF2-40B4-BE49-F238E27FC236}">
                <a16:creationId xmlns:a16="http://schemas.microsoft.com/office/drawing/2014/main" id="{3D0059E9-178F-A653-2356-9850BDE7F6C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E0AA6D2-2008-2B04-1CEB-F346A82AC51E}"/>
              </a:ext>
            </a:extLst>
          </p:cNvPr>
          <p:cNvSpPr>
            <a:spLocks noGrp="1"/>
          </p:cNvSpPr>
          <p:nvPr>
            <p:ph type="sldNum" sz="quarter" idx="12"/>
          </p:nvPr>
        </p:nvSpPr>
        <p:spPr/>
        <p:txBody>
          <a:bodyPr/>
          <a:lstStyle/>
          <a:p>
            <a:fld id="{074C1B34-1DD0-4175-834E-DB6554BC6547}" type="slidenum">
              <a:rPr lang="en-GB" smtClean="0"/>
              <a:t>‹#›</a:t>
            </a:fld>
            <a:endParaRPr lang="en-GB"/>
          </a:p>
        </p:txBody>
      </p:sp>
    </p:spTree>
    <p:extLst>
      <p:ext uri="{BB962C8B-B14F-4D97-AF65-F5344CB8AC3E}">
        <p14:creationId xmlns:p14="http://schemas.microsoft.com/office/powerpoint/2010/main" val="6032537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9F71CB-194B-C06B-31F1-65547639BD70}"/>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BCBC736E-DAF8-CADD-91EF-29668AC8726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B64A8528-53B8-FD0D-ECB1-0182E8140B9F}"/>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70571CFE-3FB9-0122-6FE6-1EEC6A42580B}"/>
              </a:ext>
            </a:extLst>
          </p:cNvPr>
          <p:cNvSpPr>
            <a:spLocks noGrp="1"/>
          </p:cNvSpPr>
          <p:nvPr>
            <p:ph type="dt" sz="half" idx="10"/>
          </p:nvPr>
        </p:nvSpPr>
        <p:spPr/>
        <p:txBody>
          <a:bodyPr/>
          <a:lstStyle/>
          <a:p>
            <a:fld id="{4651287A-7E65-4654-AFC4-B7C1CB27A21B}" type="datetimeFigureOut">
              <a:rPr lang="en-GB" smtClean="0"/>
              <a:t>09/03/2026</a:t>
            </a:fld>
            <a:endParaRPr lang="en-GB"/>
          </a:p>
        </p:txBody>
      </p:sp>
      <p:sp>
        <p:nvSpPr>
          <p:cNvPr id="6" name="Footer Placeholder 5">
            <a:extLst>
              <a:ext uri="{FF2B5EF4-FFF2-40B4-BE49-F238E27FC236}">
                <a16:creationId xmlns:a16="http://schemas.microsoft.com/office/drawing/2014/main" id="{72488ECF-CA9A-BCA0-48A6-BBEE6D1E2E21}"/>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D21F4625-F5C4-638D-6A36-DDAD53A35DE7}"/>
              </a:ext>
            </a:extLst>
          </p:cNvPr>
          <p:cNvSpPr>
            <a:spLocks noGrp="1"/>
          </p:cNvSpPr>
          <p:nvPr>
            <p:ph type="sldNum" sz="quarter" idx="12"/>
          </p:nvPr>
        </p:nvSpPr>
        <p:spPr/>
        <p:txBody>
          <a:bodyPr/>
          <a:lstStyle/>
          <a:p>
            <a:fld id="{074C1B34-1DD0-4175-834E-DB6554BC6547}" type="slidenum">
              <a:rPr lang="en-GB" smtClean="0"/>
              <a:t>‹#›</a:t>
            </a:fld>
            <a:endParaRPr lang="en-GB"/>
          </a:p>
        </p:txBody>
      </p:sp>
    </p:spTree>
    <p:extLst>
      <p:ext uri="{BB962C8B-B14F-4D97-AF65-F5344CB8AC3E}">
        <p14:creationId xmlns:p14="http://schemas.microsoft.com/office/powerpoint/2010/main" val="24154039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757661-E176-EBE8-5D34-EF14D5F62DD4}"/>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C2233D4E-2DDF-0D50-3F0F-9091CD0C935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8913A51-3138-356F-0C6F-339465F79359}"/>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9011F0C3-145A-B4DA-09E6-1A7C8E5C4CD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FA18AAD-8051-EC06-FFE8-EA27BB8D5A9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289BB967-5FC0-F284-AB39-65480B4EE45A}"/>
              </a:ext>
            </a:extLst>
          </p:cNvPr>
          <p:cNvSpPr>
            <a:spLocks noGrp="1"/>
          </p:cNvSpPr>
          <p:nvPr>
            <p:ph type="dt" sz="half" idx="10"/>
          </p:nvPr>
        </p:nvSpPr>
        <p:spPr/>
        <p:txBody>
          <a:bodyPr/>
          <a:lstStyle/>
          <a:p>
            <a:fld id="{4651287A-7E65-4654-AFC4-B7C1CB27A21B}" type="datetimeFigureOut">
              <a:rPr lang="en-GB" smtClean="0"/>
              <a:t>09/03/2026</a:t>
            </a:fld>
            <a:endParaRPr lang="en-GB"/>
          </a:p>
        </p:txBody>
      </p:sp>
      <p:sp>
        <p:nvSpPr>
          <p:cNvPr id="8" name="Footer Placeholder 7">
            <a:extLst>
              <a:ext uri="{FF2B5EF4-FFF2-40B4-BE49-F238E27FC236}">
                <a16:creationId xmlns:a16="http://schemas.microsoft.com/office/drawing/2014/main" id="{293E93E5-4D90-7CA9-0F91-FAE5761B34CA}"/>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79CBA75C-436F-3855-5457-F189A8682BA4}"/>
              </a:ext>
            </a:extLst>
          </p:cNvPr>
          <p:cNvSpPr>
            <a:spLocks noGrp="1"/>
          </p:cNvSpPr>
          <p:nvPr>
            <p:ph type="sldNum" sz="quarter" idx="12"/>
          </p:nvPr>
        </p:nvSpPr>
        <p:spPr/>
        <p:txBody>
          <a:bodyPr/>
          <a:lstStyle/>
          <a:p>
            <a:fld id="{074C1B34-1DD0-4175-834E-DB6554BC6547}" type="slidenum">
              <a:rPr lang="en-GB" smtClean="0"/>
              <a:t>‹#›</a:t>
            </a:fld>
            <a:endParaRPr lang="en-GB"/>
          </a:p>
        </p:txBody>
      </p:sp>
    </p:spTree>
    <p:extLst>
      <p:ext uri="{BB962C8B-B14F-4D97-AF65-F5344CB8AC3E}">
        <p14:creationId xmlns:p14="http://schemas.microsoft.com/office/powerpoint/2010/main" val="17129148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C60B48-57A2-3F88-2402-19C3D479B92A}"/>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7B76C281-C861-C7A0-6AD5-E68B12DACFB0}"/>
              </a:ext>
            </a:extLst>
          </p:cNvPr>
          <p:cNvSpPr>
            <a:spLocks noGrp="1"/>
          </p:cNvSpPr>
          <p:nvPr>
            <p:ph type="dt" sz="half" idx="10"/>
          </p:nvPr>
        </p:nvSpPr>
        <p:spPr/>
        <p:txBody>
          <a:bodyPr/>
          <a:lstStyle/>
          <a:p>
            <a:fld id="{4651287A-7E65-4654-AFC4-B7C1CB27A21B}" type="datetimeFigureOut">
              <a:rPr lang="en-GB" smtClean="0"/>
              <a:t>09/03/2026</a:t>
            </a:fld>
            <a:endParaRPr lang="en-GB"/>
          </a:p>
        </p:txBody>
      </p:sp>
      <p:sp>
        <p:nvSpPr>
          <p:cNvPr id="4" name="Footer Placeholder 3">
            <a:extLst>
              <a:ext uri="{FF2B5EF4-FFF2-40B4-BE49-F238E27FC236}">
                <a16:creationId xmlns:a16="http://schemas.microsoft.com/office/drawing/2014/main" id="{205E8597-78E9-EFA1-5463-D58EC1E8C84E}"/>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E6195251-56B3-186E-0E90-B8C86A2C7971}"/>
              </a:ext>
            </a:extLst>
          </p:cNvPr>
          <p:cNvSpPr>
            <a:spLocks noGrp="1"/>
          </p:cNvSpPr>
          <p:nvPr>
            <p:ph type="sldNum" sz="quarter" idx="12"/>
          </p:nvPr>
        </p:nvSpPr>
        <p:spPr/>
        <p:txBody>
          <a:bodyPr/>
          <a:lstStyle/>
          <a:p>
            <a:fld id="{074C1B34-1DD0-4175-834E-DB6554BC6547}" type="slidenum">
              <a:rPr lang="en-GB" smtClean="0"/>
              <a:t>‹#›</a:t>
            </a:fld>
            <a:endParaRPr lang="en-GB"/>
          </a:p>
        </p:txBody>
      </p:sp>
    </p:spTree>
    <p:extLst>
      <p:ext uri="{BB962C8B-B14F-4D97-AF65-F5344CB8AC3E}">
        <p14:creationId xmlns:p14="http://schemas.microsoft.com/office/powerpoint/2010/main" val="74245667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BA22C35-BDD0-E620-482E-68C7711D1493}"/>
              </a:ext>
            </a:extLst>
          </p:cNvPr>
          <p:cNvSpPr>
            <a:spLocks noGrp="1"/>
          </p:cNvSpPr>
          <p:nvPr>
            <p:ph type="dt" sz="half" idx="10"/>
          </p:nvPr>
        </p:nvSpPr>
        <p:spPr/>
        <p:txBody>
          <a:bodyPr/>
          <a:lstStyle/>
          <a:p>
            <a:fld id="{4651287A-7E65-4654-AFC4-B7C1CB27A21B}" type="datetimeFigureOut">
              <a:rPr lang="en-GB" smtClean="0"/>
              <a:t>09/03/2026</a:t>
            </a:fld>
            <a:endParaRPr lang="en-GB"/>
          </a:p>
        </p:txBody>
      </p:sp>
      <p:sp>
        <p:nvSpPr>
          <p:cNvPr id="3" name="Footer Placeholder 2">
            <a:extLst>
              <a:ext uri="{FF2B5EF4-FFF2-40B4-BE49-F238E27FC236}">
                <a16:creationId xmlns:a16="http://schemas.microsoft.com/office/drawing/2014/main" id="{8CAC8297-2AE8-5254-9EC4-414222AF7980}"/>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00581EE2-0112-26F7-DC1C-DC5F7332B9D0}"/>
              </a:ext>
            </a:extLst>
          </p:cNvPr>
          <p:cNvSpPr>
            <a:spLocks noGrp="1"/>
          </p:cNvSpPr>
          <p:nvPr>
            <p:ph type="sldNum" sz="quarter" idx="12"/>
          </p:nvPr>
        </p:nvSpPr>
        <p:spPr/>
        <p:txBody>
          <a:bodyPr/>
          <a:lstStyle/>
          <a:p>
            <a:fld id="{074C1B34-1DD0-4175-834E-DB6554BC6547}" type="slidenum">
              <a:rPr lang="en-GB" smtClean="0"/>
              <a:t>‹#›</a:t>
            </a:fld>
            <a:endParaRPr lang="en-GB"/>
          </a:p>
        </p:txBody>
      </p:sp>
    </p:spTree>
    <p:extLst>
      <p:ext uri="{BB962C8B-B14F-4D97-AF65-F5344CB8AC3E}">
        <p14:creationId xmlns:p14="http://schemas.microsoft.com/office/powerpoint/2010/main" val="13278280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9FD003-ACE4-C039-2EC7-5ABE993E722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CE644B00-4F92-C4B0-7290-5C890EBA06C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1C12CA96-E401-0B11-BED8-8F8222A9549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933E46D-40B6-91DD-73C6-91EABE6E321B}"/>
              </a:ext>
            </a:extLst>
          </p:cNvPr>
          <p:cNvSpPr>
            <a:spLocks noGrp="1"/>
          </p:cNvSpPr>
          <p:nvPr>
            <p:ph type="dt" sz="half" idx="10"/>
          </p:nvPr>
        </p:nvSpPr>
        <p:spPr/>
        <p:txBody>
          <a:bodyPr/>
          <a:lstStyle/>
          <a:p>
            <a:fld id="{4651287A-7E65-4654-AFC4-B7C1CB27A21B}" type="datetimeFigureOut">
              <a:rPr lang="en-GB" smtClean="0"/>
              <a:t>09/03/2026</a:t>
            </a:fld>
            <a:endParaRPr lang="en-GB"/>
          </a:p>
        </p:txBody>
      </p:sp>
      <p:sp>
        <p:nvSpPr>
          <p:cNvPr id="6" name="Footer Placeholder 5">
            <a:extLst>
              <a:ext uri="{FF2B5EF4-FFF2-40B4-BE49-F238E27FC236}">
                <a16:creationId xmlns:a16="http://schemas.microsoft.com/office/drawing/2014/main" id="{8ED9BC6F-FB28-EF7B-2BF3-6F14410185D0}"/>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B660A0DC-4A82-532C-20CA-F12051F091F3}"/>
              </a:ext>
            </a:extLst>
          </p:cNvPr>
          <p:cNvSpPr>
            <a:spLocks noGrp="1"/>
          </p:cNvSpPr>
          <p:nvPr>
            <p:ph type="sldNum" sz="quarter" idx="12"/>
          </p:nvPr>
        </p:nvSpPr>
        <p:spPr/>
        <p:txBody>
          <a:bodyPr/>
          <a:lstStyle/>
          <a:p>
            <a:fld id="{074C1B34-1DD0-4175-834E-DB6554BC6547}" type="slidenum">
              <a:rPr lang="en-GB" smtClean="0"/>
              <a:t>‹#›</a:t>
            </a:fld>
            <a:endParaRPr lang="en-GB"/>
          </a:p>
        </p:txBody>
      </p:sp>
    </p:spTree>
    <p:extLst>
      <p:ext uri="{BB962C8B-B14F-4D97-AF65-F5344CB8AC3E}">
        <p14:creationId xmlns:p14="http://schemas.microsoft.com/office/powerpoint/2010/main" val="365292197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883950-EB52-1795-7351-BA50BCA12F8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A8831768-F041-6E1F-A26F-A4A4DD63731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1F229AE7-EE36-95F9-DDF6-FE1A824342E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E46CE31-0A91-6E35-0C38-E8C587E89E54}"/>
              </a:ext>
            </a:extLst>
          </p:cNvPr>
          <p:cNvSpPr>
            <a:spLocks noGrp="1"/>
          </p:cNvSpPr>
          <p:nvPr>
            <p:ph type="dt" sz="half" idx="10"/>
          </p:nvPr>
        </p:nvSpPr>
        <p:spPr/>
        <p:txBody>
          <a:bodyPr/>
          <a:lstStyle/>
          <a:p>
            <a:fld id="{4651287A-7E65-4654-AFC4-B7C1CB27A21B}" type="datetimeFigureOut">
              <a:rPr lang="en-GB" smtClean="0"/>
              <a:t>09/03/2026</a:t>
            </a:fld>
            <a:endParaRPr lang="en-GB"/>
          </a:p>
        </p:txBody>
      </p:sp>
      <p:sp>
        <p:nvSpPr>
          <p:cNvPr id="6" name="Footer Placeholder 5">
            <a:extLst>
              <a:ext uri="{FF2B5EF4-FFF2-40B4-BE49-F238E27FC236}">
                <a16:creationId xmlns:a16="http://schemas.microsoft.com/office/drawing/2014/main" id="{E66D04C9-C21F-E0CD-38AB-DFCA56680238}"/>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A0144794-7368-DDF6-8D9F-A2ACA30AD524}"/>
              </a:ext>
            </a:extLst>
          </p:cNvPr>
          <p:cNvSpPr>
            <a:spLocks noGrp="1"/>
          </p:cNvSpPr>
          <p:nvPr>
            <p:ph type="sldNum" sz="quarter" idx="12"/>
          </p:nvPr>
        </p:nvSpPr>
        <p:spPr/>
        <p:txBody>
          <a:bodyPr/>
          <a:lstStyle/>
          <a:p>
            <a:fld id="{074C1B34-1DD0-4175-834E-DB6554BC6547}" type="slidenum">
              <a:rPr lang="en-GB" smtClean="0"/>
              <a:t>‹#›</a:t>
            </a:fld>
            <a:endParaRPr lang="en-GB"/>
          </a:p>
        </p:txBody>
      </p:sp>
    </p:spTree>
    <p:extLst>
      <p:ext uri="{BB962C8B-B14F-4D97-AF65-F5344CB8AC3E}">
        <p14:creationId xmlns:p14="http://schemas.microsoft.com/office/powerpoint/2010/main" val="259398847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A087ABF-7FAC-84BF-D7E9-B63F756E609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73289CC2-3D8D-46A7-EDD1-BA89FF51679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EB415CA7-C740-036E-2919-DD51DC55297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4651287A-7E65-4654-AFC4-B7C1CB27A21B}" type="datetimeFigureOut">
              <a:rPr lang="en-GB" smtClean="0"/>
              <a:t>09/03/2026</a:t>
            </a:fld>
            <a:endParaRPr lang="en-GB"/>
          </a:p>
        </p:txBody>
      </p:sp>
      <p:sp>
        <p:nvSpPr>
          <p:cNvPr id="5" name="Footer Placeholder 4">
            <a:extLst>
              <a:ext uri="{FF2B5EF4-FFF2-40B4-BE49-F238E27FC236}">
                <a16:creationId xmlns:a16="http://schemas.microsoft.com/office/drawing/2014/main" id="{0FC4CFA5-DF63-6BAF-B814-4CD253E90C1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20E30990-2369-EAF9-52EB-0B4CD262C6B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074C1B34-1DD0-4175-834E-DB6554BC6547}" type="slidenum">
              <a:rPr lang="en-GB" smtClean="0"/>
              <a:t>‹#›</a:t>
            </a:fld>
            <a:endParaRPr lang="en-GB"/>
          </a:p>
        </p:txBody>
      </p:sp>
    </p:spTree>
    <p:extLst>
      <p:ext uri="{BB962C8B-B14F-4D97-AF65-F5344CB8AC3E}">
        <p14:creationId xmlns:p14="http://schemas.microsoft.com/office/powerpoint/2010/main" val="71941051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hyperlink" Target="https://www.youtube.com/watch?v=1NmRqsnBOn0" TargetMode="External"/><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hyperlink" Target="https://www.ciphe.org.uk/campaigns/love-your-local-lav/" TargetMode="External"/><Relationship Id="rId5" Type="http://schemas.openxmlformats.org/officeDocument/2006/relationships/hyperlink" Target="http://www.btaloos.co.uk/?page_id=2521" TargetMode="External"/><Relationship Id="rId4" Type="http://schemas.openxmlformats.org/officeDocument/2006/relationships/hyperlink" Target="https://www.ageuk.org.uk/london/projects-campaigns/london-loo-alliance/"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p:cNvSpPr>
          <p:nvPr/>
        </p:nvSpPr>
        <p:spPr>
          <a:xfrm>
            <a:off x="2013939" y="404664"/>
            <a:ext cx="8128599" cy="2376264"/>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defRPr sz="1400">
                <a:solidFill>
                  <a:srgbClr val="5E7803"/>
                </a:solidFill>
                <a:latin typeface="Georgia"/>
                <a:ea typeface="Georgia"/>
                <a:cs typeface="Georgia"/>
                <a:sym typeface="Georgia"/>
              </a:defRPr>
            </a:pPr>
            <a:r>
              <a:rPr lang="en-GB" sz="1400">
                <a:solidFill>
                  <a:srgbClr val="5E7803"/>
                </a:solidFill>
                <a:latin typeface="Arial" panose="020B0604020202020204" pitchFamily="34" charset="0"/>
                <a:ea typeface="Georgia"/>
                <a:cs typeface="Arial" panose="020B0604020202020204" pitchFamily="34" charset="0"/>
                <a:sym typeface="Georgia"/>
              </a:rPr>
              <a:t>National Federation of Women’s Institutes</a:t>
            </a:r>
            <a:br>
              <a:rPr lang="en-GB" sz="1400">
                <a:solidFill>
                  <a:srgbClr val="5E7803"/>
                </a:solidFill>
                <a:latin typeface="Arial" panose="020B0604020202020204" pitchFamily="34" charset="0"/>
                <a:ea typeface="Georgia"/>
                <a:cs typeface="Arial" panose="020B0604020202020204" pitchFamily="34" charset="0"/>
                <a:sym typeface="Georgia"/>
              </a:rPr>
            </a:br>
            <a:br>
              <a:rPr lang="en-GB" sz="1400">
                <a:solidFill>
                  <a:srgbClr val="5E7803"/>
                </a:solidFill>
                <a:latin typeface="Georgia"/>
                <a:ea typeface="Georgia"/>
                <a:cs typeface="Georgia"/>
                <a:sym typeface="Georgia"/>
              </a:rPr>
            </a:br>
            <a:endParaRPr lang="en-GB" sz="1400">
              <a:solidFill>
                <a:srgbClr val="5E7803"/>
              </a:solidFill>
              <a:latin typeface="Georgia"/>
              <a:ea typeface="Georgia"/>
              <a:cs typeface="Georgia"/>
              <a:sym typeface="Georgia"/>
            </a:endParaRPr>
          </a:p>
        </p:txBody>
      </p:sp>
      <p:pic>
        <p:nvPicPr>
          <p:cNvPr id="6" name="Picture 5" descr="Picture 4"/>
          <p:cNvPicPr>
            <a:picLocks noChangeAspect="1"/>
          </p:cNvPicPr>
          <p:nvPr/>
        </p:nvPicPr>
        <p:blipFill>
          <a:blip r:embed="rId3"/>
          <a:stretch>
            <a:fillRect/>
          </a:stretch>
        </p:blipFill>
        <p:spPr>
          <a:xfrm>
            <a:off x="8447236" y="138699"/>
            <a:ext cx="1666471" cy="1296144"/>
          </a:xfrm>
          <a:prstGeom prst="rect">
            <a:avLst/>
          </a:prstGeom>
          <a:ln w="12700">
            <a:miter lim="400000"/>
          </a:ln>
        </p:spPr>
      </p:pic>
      <p:sp>
        <p:nvSpPr>
          <p:cNvPr id="7" name="Subtitle 2"/>
          <p:cNvSpPr txBox="1">
            <a:spLocks/>
          </p:cNvSpPr>
          <p:nvPr/>
        </p:nvSpPr>
        <p:spPr>
          <a:xfrm>
            <a:off x="1646882" y="1930616"/>
            <a:ext cx="8599842" cy="936104"/>
          </a:xfrm>
          <a:prstGeom prst="rect">
            <a:avLst/>
          </a:prstGeom>
        </p:spPr>
        <p:txBody>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en-US" sz="4000" b="1" dirty="0">
                <a:solidFill>
                  <a:srgbClr val="004236"/>
                </a:solidFill>
                <a:latin typeface="Arial" panose="020B0604020202020204" pitchFamily="34" charset="0"/>
                <a:ea typeface="Times New Roman"/>
                <a:cs typeface="Arial" panose="020B0604020202020204" pitchFamily="34" charset="0"/>
              </a:rPr>
              <a:t>Accessible public toilet facilities to promote dignity, health, and social inclusion</a:t>
            </a:r>
            <a:endParaRPr lang="en-GB" sz="4000" dirty="0">
              <a:solidFill>
                <a:schemeClr val="accent3">
                  <a:lumMod val="50000"/>
                </a:schemeClr>
              </a:solidFill>
              <a:latin typeface="Arial" panose="020B0604020202020204" pitchFamily="34" charset="0"/>
              <a:cs typeface="Arial" panose="020B0604020202020204" pitchFamily="34" charset="0"/>
            </a:endParaRPr>
          </a:p>
        </p:txBody>
      </p:sp>
      <p:sp>
        <p:nvSpPr>
          <p:cNvPr id="8" name="TextBox 7"/>
          <p:cNvSpPr txBox="1"/>
          <p:nvPr/>
        </p:nvSpPr>
        <p:spPr>
          <a:xfrm>
            <a:off x="1914355" y="3744753"/>
            <a:ext cx="8064896" cy="2215991"/>
          </a:xfrm>
          <a:prstGeom prst="rect">
            <a:avLst/>
          </a:prstGeom>
          <a:noFill/>
        </p:spPr>
        <p:txBody>
          <a:bodyPr wrap="square" rtlCol="0">
            <a:spAutoFit/>
          </a:bodyPr>
          <a:lstStyle/>
          <a:p>
            <a:pPr algn="ctr"/>
            <a:endParaRPr lang="en-GB" i="1" dirty="0">
              <a:solidFill>
                <a:srgbClr val="5E7803"/>
              </a:solidFill>
              <a:latin typeface="Georgia" panose="02040502050405020303" pitchFamily="18" charset="0"/>
            </a:endParaRPr>
          </a:p>
          <a:p>
            <a:pPr algn="ctr"/>
            <a:r>
              <a:rPr lang="en-GB" sz="2000" i="1" dirty="0">
                <a:solidFill>
                  <a:srgbClr val="5E7803"/>
                </a:solidFill>
                <a:latin typeface="Arial" panose="020B0604020202020204" pitchFamily="34" charset="0"/>
                <a:cs typeface="Arial" panose="020B0604020202020204" pitchFamily="34" charset="0"/>
              </a:rPr>
              <a:t> </a:t>
            </a:r>
            <a:r>
              <a:rPr lang="en-US" sz="2000" i="1" dirty="0">
                <a:solidFill>
                  <a:srgbClr val="5E7803"/>
                </a:solidFill>
                <a:latin typeface="Arial" panose="020B0604020202020204" pitchFamily="34" charset="0"/>
                <a:cs typeface="Arial" panose="020B0604020202020204" pitchFamily="34" charset="0"/>
              </a:rPr>
              <a:t>This resolution is a call for accessible, clean, free public toilets which are fundamental to inclusion and wellbeing, especially for women, older people, disabled individuals, parents and carers. It invites WI branches to take meaningful action—through advocacy, partnership, and community engagement—to support local authorities and civil society in reversing the closure trend and ensuring dignity for all.</a:t>
            </a:r>
            <a:endParaRPr lang="en-GB"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17569821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2063553" y="476672"/>
            <a:ext cx="6336703" cy="503900"/>
          </a:xfrm>
          <a:prstGeom prst="rect">
            <a:avLst/>
          </a:prstGeom>
        </p:spPr>
        <p:txBody>
          <a:bodyPr/>
          <a:lstStyle>
            <a:lvl1pPr algn="ctr" defTabSz="914400" rtl="0" eaLnBrk="1" latinLnBrk="0" hangingPunct="1">
              <a:spcBef>
                <a:spcPct val="0"/>
              </a:spcBef>
              <a:buNone/>
              <a:defRPr sz="2400" b="1" kern="1200">
                <a:solidFill>
                  <a:schemeClr val="tx1"/>
                </a:solidFill>
                <a:latin typeface="Georgia"/>
                <a:ea typeface="Georgia"/>
                <a:cs typeface="Georgia"/>
                <a:sym typeface="Georgia"/>
              </a:defRPr>
            </a:lvl1pPr>
          </a:lstStyle>
          <a:p>
            <a:pPr algn="l"/>
            <a:r>
              <a:rPr lang="en-GB" sz="2800" dirty="0">
                <a:solidFill>
                  <a:srgbClr val="004236"/>
                </a:solidFill>
                <a:latin typeface="Arial" panose="020B0604020202020204" pitchFamily="34" charset="0"/>
                <a:cs typeface="Arial" panose="020B0604020202020204" pitchFamily="34" charset="0"/>
              </a:rPr>
              <a:t>Outline of presentation</a:t>
            </a:r>
          </a:p>
        </p:txBody>
      </p:sp>
      <p:grpSp>
        <p:nvGrpSpPr>
          <p:cNvPr id="3" name="Group 2"/>
          <p:cNvGrpSpPr/>
          <p:nvPr/>
        </p:nvGrpSpPr>
        <p:grpSpPr>
          <a:xfrm>
            <a:off x="2063552" y="324640"/>
            <a:ext cx="8064896" cy="728097"/>
            <a:chOff x="539552" y="324639"/>
            <a:chExt cx="8064896" cy="728097"/>
          </a:xfrm>
        </p:grpSpPr>
        <p:cxnSp>
          <p:nvCxnSpPr>
            <p:cNvPr id="4" name="Straight Connector 3"/>
            <p:cNvCxnSpPr/>
            <p:nvPr/>
          </p:nvCxnSpPr>
          <p:spPr>
            <a:xfrm>
              <a:off x="539552" y="1052736"/>
              <a:ext cx="8064896" cy="0"/>
            </a:xfrm>
            <a:prstGeom prst="line">
              <a:avLst/>
            </a:prstGeom>
            <a:ln>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pic>
          <p:nvPicPr>
            <p:cNvPr id="5" name="Picture 4" descr="Picture 4"/>
            <p:cNvPicPr>
              <a:picLocks noChangeAspect="1"/>
            </p:cNvPicPr>
            <p:nvPr/>
          </p:nvPicPr>
          <p:blipFill>
            <a:blip r:embed="rId3"/>
            <a:stretch>
              <a:fillRect/>
            </a:stretch>
          </p:blipFill>
          <p:spPr>
            <a:xfrm>
              <a:off x="7578916" y="324639"/>
              <a:ext cx="936125" cy="728097"/>
            </a:xfrm>
            <a:prstGeom prst="rect">
              <a:avLst/>
            </a:prstGeom>
            <a:ln w="12700">
              <a:miter lim="400000"/>
            </a:ln>
          </p:spPr>
        </p:pic>
      </p:grpSp>
      <p:sp>
        <p:nvSpPr>
          <p:cNvPr id="6" name="Content Placeholder 2"/>
          <p:cNvSpPr txBox="1">
            <a:spLocks/>
          </p:cNvSpPr>
          <p:nvPr/>
        </p:nvSpPr>
        <p:spPr>
          <a:xfrm>
            <a:off x="1847527" y="1484784"/>
            <a:ext cx="8650487" cy="5040560"/>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lnSpc>
                <a:spcPct val="150000"/>
              </a:lnSpc>
              <a:spcBef>
                <a:spcPts val="400"/>
              </a:spcBef>
              <a:defRPr sz="1800"/>
            </a:pPr>
            <a:r>
              <a:rPr lang="en-GB" sz="2400" dirty="0">
                <a:solidFill>
                  <a:srgbClr val="5E7803"/>
                </a:solidFill>
                <a:latin typeface="Arial" panose="020B0604020202020204" pitchFamily="34" charset="0"/>
                <a:cs typeface="Arial" panose="020B0604020202020204" pitchFamily="34" charset="0"/>
              </a:rPr>
              <a:t>What is the scale of the problem? </a:t>
            </a:r>
          </a:p>
          <a:p>
            <a:pPr>
              <a:lnSpc>
                <a:spcPct val="150000"/>
              </a:lnSpc>
              <a:spcBef>
                <a:spcPts val="400"/>
              </a:spcBef>
              <a:defRPr sz="1800"/>
            </a:pPr>
            <a:r>
              <a:rPr lang="en-GB" sz="2400" dirty="0">
                <a:solidFill>
                  <a:srgbClr val="5E7803"/>
                </a:solidFill>
                <a:latin typeface="Arial" panose="020B0604020202020204" pitchFamily="34" charset="0"/>
                <a:cs typeface="Arial" panose="020B0604020202020204" pitchFamily="34" charset="0"/>
              </a:rPr>
              <a:t>The current situation in the UK </a:t>
            </a:r>
          </a:p>
          <a:p>
            <a:pPr>
              <a:lnSpc>
                <a:spcPct val="150000"/>
              </a:lnSpc>
              <a:spcBef>
                <a:spcPts val="400"/>
              </a:spcBef>
              <a:defRPr sz="1800"/>
            </a:pPr>
            <a:r>
              <a:rPr lang="en-GB" sz="2400" dirty="0">
                <a:solidFill>
                  <a:srgbClr val="5E7803"/>
                </a:solidFill>
                <a:latin typeface="Arial" panose="020B0604020202020204" pitchFamily="34" charset="0"/>
                <a:cs typeface="Arial" panose="020B0604020202020204" pitchFamily="34" charset="0"/>
              </a:rPr>
              <a:t>How the WI could work on this issue if it were passed </a:t>
            </a:r>
          </a:p>
          <a:p>
            <a:pPr>
              <a:lnSpc>
                <a:spcPct val="150000"/>
              </a:lnSpc>
              <a:spcBef>
                <a:spcPts val="400"/>
              </a:spcBef>
              <a:defRPr sz="1800"/>
            </a:pPr>
            <a:r>
              <a:rPr lang="en-GB" sz="2400" dirty="0">
                <a:solidFill>
                  <a:srgbClr val="5E7803"/>
                </a:solidFill>
                <a:latin typeface="Arial" panose="020B0604020202020204" pitchFamily="34" charset="0"/>
                <a:cs typeface="Arial" panose="020B0604020202020204" pitchFamily="34" charset="0"/>
              </a:rPr>
              <a:t>Points to consider</a:t>
            </a:r>
          </a:p>
          <a:p>
            <a:pPr>
              <a:lnSpc>
                <a:spcPct val="150000"/>
              </a:lnSpc>
              <a:spcBef>
                <a:spcPts val="400"/>
              </a:spcBef>
              <a:defRPr sz="1800"/>
            </a:pPr>
            <a:r>
              <a:rPr lang="en-GB" sz="2400" dirty="0">
                <a:solidFill>
                  <a:srgbClr val="5E7803"/>
                </a:solidFill>
                <a:latin typeface="Arial" panose="020B0604020202020204" pitchFamily="34" charset="0"/>
                <a:cs typeface="Arial" panose="020B0604020202020204" pitchFamily="34" charset="0"/>
              </a:rPr>
              <a:t>Further information </a:t>
            </a:r>
          </a:p>
        </p:txBody>
      </p:sp>
    </p:spTree>
    <p:extLst>
      <p:ext uri="{BB962C8B-B14F-4D97-AF65-F5344CB8AC3E}">
        <p14:creationId xmlns:p14="http://schemas.microsoft.com/office/powerpoint/2010/main" val="22963167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2063552" y="324640"/>
            <a:ext cx="8064896" cy="728097"/>
            <a:chOff x="539552" y="324639"/>
            <a:chExt cx="8064896" cy="728097"/>
          </a:xfrm>
        </p:grpSpPr>
        <p:grpSp>
          <p:nvGrpSpPr>
            <p:cNvPr id="3" name="Group 2"/>
            <p:cNvGrpSpPr/>
            <p:nvPr/>
          </p:nvGrpSpPr>
          <p:grpSpPr>
            <a:xfrm>
              <a:off x="539552" y="324639"/>
              <a:ext cx="8064896" cy="728097"/>
              <a:chOff x="539552" y="324639"/>
              <a:chExt cx="8064896" cy="728097"/>
            </a:xfrm>
          </p:grpSpPr>
          <p:cxnSp>
            <p:nvCxnSpPr>
              <p:cNvPr id="5" name="Straight Connector 4"/>
              <p:cNvCxnSpPr/>
              <p:nvPr/>
            </p:nvCxnSpPr>
            <p:spPr>
              <a:xfrm>
                <a:off x="539552" y="1052736"/>
                <a:ext cx="8064896" cy="0"/>
              </a:xfrm>
              <a:prstGeom prst="line">
                <a:avLst/>
              </a:prstGeom>
              <a:ln>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pic>
            <p:nvPicPr>
              <p:cNvPr id="6" name="Picture 5" descr="Picture 4"/>
              <p:cNvPicPr>
                <a:picLocks noChangeAspect="1"/>
              </p:cNvPicPr>
              <p:nvPr/>
            </p:nvPicPr>
            <p:blipFill>
              <a:blip r:embed="rId3"/>
              <a:stretch>
                <a:fillRect/>
              </a:stretch>
            </p:blipFill>
            <p:spPr>
              <a:xfrm>
                <a:off x="7578916" y="324639"/>
                <a:ext cx="936125" cy="728097"/>
              </a:xfrm>
              <a:prstGeom prst="rect">
                <a:avLst/>
              </a:prstGeom>
              <a:ln w="12700">
                <a:miter lim="400000"/>
              </a:ln>
            </p:spPr>
          </p:pic>
        </p:grpSp>
        <p:sp>
          <p:nvSpPr>
            <p:cNvPr id="4" name="Title 1"/>
            <p:cNvSpPr txBox="1">
              <a:spLocks/>
            </p:cNvSpPr>
            <p:nvPr/>
          </p:nvSpPr>
          <p:spPr>
            <a:xfrm>
              <a:off x="539552" y="436737"/>
              <a:ext cx="6768752" cy="503900"/>
            </a:xfrm>
            <a:prstGeom prst="rect">
              <a:avLst/>
            </a:prstGeom>
          </p:spPr>
          <p:txBody>
            <a:bodyPr/>
            <a:lstStyle>
              <a:lvl1pPr algn="ctr" defTabSz="914400" rtl="0" eaLnBrk="1" latinLnBrk="0" hangingPunct="1">
                <a:spcBef>
                  <a:spcPct val="0"/>
                </a:spcBef>
                <a:buNone/>
                <a:defRPr sz="2400" b="1" kern="1200">
                  <a:solidFill>
                    <a:schemeClr val="tx1"/>
                  </a:solidFill>
                  <a:latin typeface="Georgia"/>
                  <a:ea typeface="Georgia"/>
                  <a:cs typeface="Georgia"/>
                  <a:sym typeface="Georgia"/>
                </a:defRPr>
              </a:lvl1pPr>
            </a:lstStyle>
            <a:p>
              <a:pPr algn="l"/>
              <a:r>
                <a:rPr lang="en-GB" sz="2800" dirty="0">
                  <a:solidFill>
                    <a:srgbClr val="004236"/>
                  </a:solidFill>
                  <a:latin typeface="Arial" panose="020B0604020202020204" pitchFamily="34" charset="0"/>
                  <a:cs typeface="Arial" panose="020B0604020202020204" pitchFamily="34" charset="0"/>
                </a:rPr>
                <a:t>What is the scale of the problem? </a:t>
              </a:r>
            </a:p>
          </p:txBody>
        </p:sp>
      </p:grpSp>
      <p:sp>
        <p:nvSpPr>
          <p:cNvPr id="7" name="TextBox 6"/>
          <p:cNvSpPr txBox="1"/>
          <p:nvPr/>
        </p:nvSpPr>
        <p:spPr>
          <a:xfrm>
            <a:off x="1262742" y="940638"/>
            <a:ext cx="10014858" cy="6524863"/>
          </a:xfrm>
          <a:prstGeom prst="rect">
            <a:avLst/>
          </a:prstGeom>
          <a:noFill/>
        </p:spPr>
        <p:txBody>
          <a:bodyPr wrap="square" rtlCol="0">
            <a:spAutoFit/>
          </a:bodyPr>
          <a:lstStyle/>
          <a:p>
            <a:pPr marL="285750" indent="-285750" algn="just">
              <a:buFont typeface="Arial" panose="020B0604020202020204" pitchFamily="34" charset="0"/>
              <a:buChar char="•"/>
            </a:pPr>
            <a:endParaRPr lang="en-GB" sz="2200" kern="100" dirty="0">
              <a:latin typeface="Arial" panose="020B0604020202020204" pitchFamily="34" charset="0"/>
              <a:ea typeface="Calibri" panose="020F0502020204030204" pitchFamily="34" charset="0"/>
              <a:cs typeface="Times New Roman" panose="02020603050405020304" pitchFamily="18" charset="0"/>
            </a:endParaRPr>
          </a:p>
          <a:p>
            <a:pPr marL="285750" indent="-285750">
              <a:buFont typeface="Arial" panose="020B0604020202020204" pitchFamily="34" charset="0"/>
              <a:buChar char="•"/>
            </a:pPr>
            <a:r>
              <a:rPr lang="en-US" sz="2200" kern="100" dirty="0">
                <a:latin typeface="Arial" panose="020B0604020202020204" pitchFamily="34" charset="0"/>
                <a:ea typeface="Calibri"/>
                <a:cs typeface="Arial" panose="020B0604020202020204" pitchFamily="34" charset="0"/>
              </a:rPr>
              <a:t>According to the British Toilet Association (BTA), the UK has lost about 50% of its public toilets. The BTA believes there are around 3,300 public toilets in 2025. The exact number of public toilets closed in Wales is unknown.</a:t>
            </a:r>
          </a:p>
          <a:p>
            <a:endParaRPr lang="en-US" sz="2200" kern="100" dirty="0">
              <a:latin typeface="Arial" panose="020B0604020202020204" pitchFamily="34" charset="0"/>
              <a:ea typeface="Calibri"/>
              <a:cs typeface="Arial" panose="020B0604020202020204" pitchFamily="34" charset="0"/>
            </a:endParaRPr>
          </a:p>
          <a:p>
            <a:pPr marL="285750" indent="-285750">
              <a:buFont typeface="Arial" panose="020B0604020202020204" pitchFamily="34" charset="0"/>
              <a:buChar char="•"/>
            </a:pPr>
            <a:r>
              <a:rPr lang="en-GB" sz="2200" dirty="0">
                <a:latin typeface="Arial" panose="020B0604020202020204" pitchFamily="34" charset="0"/>
                <a:cs typeface="Arial" panose="020B0604020202020204" pitchFamily="34" charset="0"/>
              </a:rPr>
              <a:t>Public toilets in the UK have decreased mainly due to cuts to local authority budgets announced in 2010. In Wales, the Public Health Act 2017 requires local councils to develop and regularly update a local toilets strategy, but it does not legally require them to provide and maintain public toilets themselves. Instead, the strategy must assess community toilet needs.</a:t>
            </a:r>
          </a:p>
          <a:p>
            <a:endParaRPr lang="en-GB" sz="22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2200" kern="100" dirty="0">
                <a:latin typeface="Arial" panose="020B0604020202020204" pitchFamily="34" charset="0"/>
                <a:ea typeface="Calibri"/>
                <a:cs typeface="Arial" panose="020B0604020202020204" pitchFamily="34" charset="0"/>
              </a:rPr>
              <a:t>The lack of access to public toilets significantly impacts women, people with health issues and those with disabilities. Several studies have identified that women use toilets more frequently than men for reasons such as pregnancy, menstruation, incontinence and responsibility of children.</a:t>
            </a:r>
          </a:p>
          <a:p>
            <a:endParaRPr lang="en-US" sz="2200" kern="100" dirty="0">
              <a:latin typeface="Arial" panose="020B0604020202020204" pitchFamily="34" charset="0"/>
              <a:ea typeface="Calibri"/>
              <a:cs typeface="Arial" panose="020B0604020202020204" pitchFamily="34" charset="0"/>
            </a:endParaRPr>
          </a:p>
          <a:p>
            <a:pPr marL="285750" indent="-285750" algn="just">
              <a:buFont typeface="Arial" panose="020B0604020202020204" pitchFamily="34" charset="0"/>
              <a:buChar char="•"/>
            </a:pPr>
            <a:endParaRPr lang="en-GB" sz="2200" dirty="0">
              <a:latin typeface="Arial" panose="020B0604020202020204" pitchFamily="34" charset="0"/>
              <a:ea typeface="Calibri"/>
              <a:cs typeface="Arial" panose="020B0604020202020204" pitchFamily="34" charset="0"/>
            </a:endParaRPr>
          </a:p>
          <a:p>
            <a:pPr algn="just"/>
            <a:endParaRPr lang="en-GB" sz="2200" dirty="0">
              <a:latin typeface="Arial" panose="020B0604020202020204" pitchFamily="34" charset="0"/>
              <a:ea typeface="Calibri" panose="020F0502020204030204" pitchFamily="34" charset="0"/>
              <a:cs typeface="Times New Roman" panose="02020603050405020304" pitchFamily="18" charset="0"/>
            </a:endParaRPr>
          </a:p>
          <a:p>
            <a:pPr marL="285750" indent="-285750" algn="just">
              <a:buFont typeface="Arial" panose="020B0604020202020204" pitchFamily="34" charset="0"/>
              <a:buChar char="•"/>
            </a:pPr>
            <a:endParaRPr lang="en-GB" sz="2200" dirty="0">
              <a:latin typeface="Arial" panose="020B060402020202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48752015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1CB133-07DB-948A-623A-A88F9DFDDCAF}"/>
            </a:ext>
          </a:extLst>
        </p:cNvPr>
        <p:cNvGrpSpPr/>
        <p:nvPr/>
      </p:nvGrpSpPr>
      <p:grpSpPr>
        <a:xfrm>
          <a:off x="0" y="0"/>
          <a:ext cx="0" cy="0"/>
          <a:chOff x="0" y="0"/>
          <a:chExt cx="0" cy="0"/>
        </a:xfrm>
      </p:grpSpPr>
      <p:grpSp>
        <p:nvGrpSpPr>
          <p:cNvPr id="2" name="Group 1">
            <a:extLst>
              <a:ext uri="{FF2B5EF4-FFF2-40B4-BE49-F238E27FC236}">
                <a16:creationId xmlns:a16="http://schemas.microsoft.com/office/drawing/2014/main" id="{B07E24B0-CADF-27E2-7772-365DE4A20D4E}"/>
              </a:ext>
            </a:extLst>
          </p:cNvPr>
          <p:cNvGrpSpPr/>
          <p:nvPr/>
        </p:nvGrpSpPr>
        <p:grpSpPr>
          <a:xfrm>
            <a:off x="2063552" y="324640"/>
            <a:ext cx="8064896" cy="728097"/>
            <a:chOff x="539552" y="324639"/>
            <a:chExt cx="8064896" cy="728097"/>
          </a:xfrm>
        </p:grpSpPr>
        <p:grpSp>
          <p:nvGrpSpPr>
            <p:cNvPr id="3" name="Group 2">
              <a:extLst>
                <a:ext uri="{FF2B5EF4-FFF2-40B4-BE49-F238E27FC236}">
                  <a16:creationId xmlns:a16="http://schemas.microsoft.com/office/drawing/2014/main" id="{9CB538E7-6C36-B20E-8AE8-7F3BAD2617DC}"/>
                </a:ext>
              </a:extLst>
            </p:cNvPr>
            <p:cNvGrpSpPr/>
            <p:nvPr/>
          </p:nvGrpSpPr>
          <p:grpSpPr>
            <a:xfrm>
              <a:off x="539552" y="324639"/>
              <a:ext cx="8064896" cy="728097"/>
              <a:chOff x="539552" y="324639"/>
              <a:chExt cx="8064896" cy="728097"/>
            </a:xfrm>
          </p:grpSpPr>
          <p:cxnSp>
            <p:nvCxnSpPr>
              <p:cNvPr id="5" name="Straight Connector 4">
                <a:extLst>
                  <a:ext uri="{FF2B5EF4-FFF2-40B4-BE49-F238E27FC236}">
                    <a16:creationId xmlns:a16="http://schemas.microsoft.com/office/drawing/2014/main" id="{AEF93115-D6A1-5A7E-EDA8-A31B0D44C0ED}"/>
                  </a:ext>
                </a:extLst>
              </p:cNvPr>
              <p:cNvCxnSpPr/>
              <p:nvPr/>
            </p:nvCxnSpPr>
            <p:spPr>
              <a:xfrm>
                <a:off x="539552" y="1052736"/>
                <a:ext cx="8064896" cy="0"/>
              </a:xfrm>
              <a:prstGeom prst="line">
                <a:avLst/>
              </a:prstGeom>
              <a:ln>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pic>
            <p:nvPicPr>
              <p:cNvPr id="6" name="Picture 5" descr="Picture 4">
                <a:extLst>
                  <a:ext uri="{FF2B5EF4-FFF2-40B4-BE49-F238E27FC236}">
                    <a16:creationId xmlns:a16="http://schemas.microsoft.com/office/drawing/2014/main" id="{A6E1D9B6-0295-B43E-336C-EC02EB1C7914}"/>
                  </a:ext>
                </a:extLst>
              </p:cNvPr>
              <p:cNvPicPr>
                <a:picLocks noChangeAspect="1"/>
              </p:cNvPicPr>
              <p:nvPr/>
            </p:nvPicPr>
            <p:blipFill>
              <a:blip r:embed="rId3"/>
              <a:stretch>
                <a:fillRect/>
              </a:stretch>
            </p:blipFill>
            <p:spPr>
              <a:xfrm>
                <a:off x="7578916" y="324639"/>
                <a:ext cx="936125" cy="728097"/>
              </a:xfrm>
              <a:prstGeom prst="rect">
                <a:avLst/>
              </a:prstGeom>
              <a:ln w="12700">
                <a:miter lim="400000"/>
              </a:ln>
            </p:spPr>
          </p:pic>
        </p:grpSp>
        <p:sp>
          <p:nvSpPr>
            <p:cNvPr id="4" name="Title 1">
              <a:extLst>
                <a:ext uri="{FF2B5EF4-FFF2-40B4-BE49-F238E27FC236}">
                  <a16:creationId xmlns:a16="http://schemas.microsoft.com/office/drawing/2014/main" id="{1A9D6B90-95B1-0260-ABF4-99589732FC6E}"/>
                </a:ext>
              </a:extLst>
            </p:cNvPr>
            <p:cNvSpPr txBox="1">
              <a:spLocks/>
            </p:cNvSpPr>
            <p:nvPr/>
          </p:nvSpPr>
          <p:spPr>
            <a:xfrm>
              <a:off x="539552" y="436737"/>
              <a:ext cx="6768752" cy="503900"/>
            </a:xfrm>
            <a:prstGeom prst="rect">
              <a:avLst/>
            </a:prstGeom>
          </p:spPr>
          <p:txBody>
            <a:bodyPr/>
            <a:lstStyle>
              <a:lvl1pPr algn="ctr" defTabSz="914400" rtl="0" eaLnBrk="1" latinLnBrk="0" hangingPunct="1">
                <a:spcBef>
                  <a:spcPct val="0"/>
                </a:spcBef>
                <a:buNone/>
                <a:defRPr sz="2400" b="1" kern="1200">
                  <a:solidFill>
                    <a:schemeClr val="tx1"/>
                  </a:solidFill>
                  <a:latin typeface="Georgia"/>
                  <a:ea typeface="Georgia"/>
                  <a:cs typeface="Georgia"/>
                  <a:sym typeface="Georgia"/>
                </a:defRPr>
              </a:lvl1pPr>
            </a:lstStyle>
            <a:p>
              <a:pPr algn="l"/>
              <a:r>
                <a:rPr lang="en-GB" sz="2800">
                  <a:solidFill>
                    <a:srgbClr val="004236"/>
                  </a:solidFill>
                  <a:latin typeface="Arial" panose="020B0604020202020204" pitchFamily="34" charset="0"/>
                  <a:cs typeface="Arial" panose="020B0604020202020204" pitchFamily="34" charset="0"/>
                </a:rPr>
                <a:t>What is the scale of the problem? </a:t>
              </a:r>
            </a:p>
          </p:txBody>
        </p:sp>
      </p:grpSp>
      <p:sp>
        <p:nvSpPr>
          <p:cNvPr id="7" name="TextBox 6">
            <a:extLst>
              <a:ext uri="{FF2B5EF4-FFF2-40B4-BE49-F238E27FC236}">
                <a16:creationId xmlns:a16="http://schemas.microsoft.com/office/drawing/2014/main" id="{E280793C-3B85-CFF1-0563-7ECB7488680E}"/>
              </a:ext>
            </a:extLst>
          </p:cNvPr>
          <p:cNvSpPr txBox="1"/>
          <p:nvPr/>
        </p:nvSpPr>
        <p:spPr>
          <a:xfrm>
            <a:off x="976671" y="1164836"/>
            <a:ext cx="10028786" cy="5878532"/>
          </a:xfrm>
          <a:prstGeom prst="rect">
            <a:avLst/>
          </a:prstGeom>
          <a:noFill/>
        </p:spPr>
        <p:txBody>
          <a:bodyPr wrap="square" rtlCol="0">
            <a:spAutoFit/>
          </a:bodyPr>
          <a:lstStyle/>
          <a:p>
            <a:endParaRPr lang="en-US" kern="100" dirty="0">
              <a:latin typeface="Arial" panose="020B0604020202020204" pitchFamily="34" charset="0"/>
              <a:ea typeface="Calibri"/>
              <a:cs typeface="Times New Roman" panose="02020603050405020304" pitchFamily="18" charset="0"/>
            </a:endParaRPr>
          </a:p>
          <a:p>
            <a:pPr marL="285750" indent="-285750">
              <a:buFont typeface="Arial" panose="020B0604020202020204" pitchFamily="34" charset="0"/>
              <a:buChar char="•"/>
            </a:pPr>
            <a:r>
              <a:rPr lang="en-GB" sz="2200" dirty="0">
                <a:latin typeface="Arial" panose="020B0604020202020204" pitchFamily="34" charset="0"/>
                <a:cs typeface="Arial" panose="020B0604020202020204" pitchFamily="34" charset="0"/>
              </a:rPr>
              <a:t>Women are taking drastic measures to cope with the lack of public toilets in their communities. A lack of suitable toilets can constrain a woman’s personal freedom and mobility, health, and involvement in political and recreational activities. Jude reports that  37% of those surveyed regularly change their plans, or have cancelled meeting friends and family due to the lack of access to public toilets in the UK. </a:t>
            </a:r>
            <a:endParaRPr lang="en-GB" sz="2200" kern="100" dirty="0">
              <a:latin typeface="Arial" panose="020B0604020202020204" pitchFamily="34" charset="0"/>
              <a:ea typeface="Calibri"/>
              <a:cs typeface="Times New Roman" panose="02020603050405020304" pitchFamily="18" charset="0"/>
            </a:endParaRPr>
          </a:p>
          <a:p>
            <a:pPr marL="285750" indent="-285750">
              <a:buFont typeface="Arial" panose="020B0604020202020204" pitchFamily="34" charset="0"/>
              <a:buChar char="•"/>
            </a:pPr>
            <a:endParaRPr lang="en-US" sz="2200" kern="100" dirty="0">
              <a:latin typeface="Arial" panose="020B0604020202020204" pitchFamily="34" charset="0"/>
              <a:ea typeface="Calibri"/>
              <a:cs typeface="Times New Roman" panose="02020603050405020304" pitchFamily="18" charset="0"/>
            </a:endParaRPr>
          </a:p>
          <a:p>
            <a:pPr marL="285750" indent="-285750">
              <a:buFont typeface="Arial" panose="020B0604020202020204" pitchFamily="34" charset="0"/>
              <a:buChar char="•"/>
            </a:pPr>
            <a:r>
              <a:rPr lang="en-US" sz="2200" kern="100" dirty="0">
                <a:latin typeface="Arial" panose="020B0604020202020204" pitchFamily="34" charset="0"/>
                <a:ea typeface="Calibri"/>
                <a:cs typeface="Times New Roman" panose="02020603050405020304" pitchFamily="18" charset="0"/>
              </a:rPr>
              <a:t>Overall, there are 16.1 million disabled people in the UK, according to the disability charity Scope, and according to the 2021 Census, disabled females made up 18.7% of the English population, while the percentage in Wales was slightly higher at 22.3%. Disabled women and girls face double the disadvantage because toilets that do exist are rarely designed and constructed to be fully accessible and safe for them. </a:t>
            </a:r>
            <a:endParaRPr lang="en-GB" sz="2200" kern="100" dirty="0">
              <a:latin typeface="Arial" panose="020B0604020202020204" pitchFamily="34" charset="0"/>
              <a:ea typeface="Calibri"/>
              <a:cs typeface="Times New Roman" panose="02020603050405020304" pitchFamily="18" charset="0"/>
            </a:endParaRPr>
          </a:p>
          <a:p>
            <a:pPr marL="285750" indent="-285750" algn="just">
              <a:buFont typeface="Arial" panose="020B0604020202020204" pitchFamily="34" charset="0"/>
              <a:buChar char="•"/>
            </a:pPr>
            <a:endParaRPr lang="en-GB" sz="2400" dirty="0">
              <a:latin typeface="Arial" panose="020B0604020202020204" pitchFamily="34" charset="0"/>
              <a:ea typeface="Calibri"/>
              <a:cs typeface="Arial" panose="020B0604020202020204" pitchFamily="34" charset="0"/>
            </a:endParaRPr>
          </a:p>
          <a:p>
            <a:pPr algn="just"/>
            <a:endParaRPr lang="en-GB" sz="2400" dirty="0">
              <a:latin typeface="Arial" panose="020B0604020202020204" pitchFamily="34" charset="0"/>
              <a:ea typeface="Calibri" panose="020F0502020204030204" pitchFamily="34" charset="0"/>
              <a:cs typeface="Times New Roman" panose="02020603050405020304" pitchFamily="18" charset="0"/>
            </a:endParaRPr>
          </a:p>
          <a:p>
            <a:pPr marL="285750" indent="-285750" algn="just">
              <a:buFont typeface="Arial" panose="020B0604020202020204" pitchFamily="34" charset="0"/>
              <a:buChar char="•"/>
            </a:pPr>
            <a:endParaRPr lang="en-GB" sz="2400" dirty="0">
              <a:latin typeface="Arial" panose="020B060402020202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78057476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383048-0733-24B5-4AF7-59608584527F}"/>
            </a:ext>
          </a:extLst>
        </p:cNvPr>
        <p:cNvGrpSpPr/>
        <p:nvPr/>
      </p:nvGrpSpPr>
      <p:grpSpPr>
        <a:xfrm>
          <a:off x="0" y="0"/>
          <a:ext cx="0" cy="0"/>
          <a:chOff x="0" y="0"/>
          <a:chExt cx="0" cy="0"/>
        </a:xfrm>
      </p:grpSpPr>
      <p:grpSp>
        <p:nvGrpSpPr>
          <p:cNvPr id="2" name="Group 1">
            <a:extLst>
              <a:ext uri="{FF2B5EF4-FFF2-40B4-BE49-F238E27FC236}">
                <a16:creationId xmlns:a16="http://schemas.microsoft.com/office/drawing/2014/main" id="{E7F479DD-5075-37EA-DDA3-D080E7F7C8BD}"/>
              </a:ext>
            </a:extLst>
          </p:cNvPr>
          <p:cNvGrpSpPr/>
          <p:nvPr/>
        </p:nvGrpSpPr>
        <p:grpSpPr>
          <a:xfrm>
            <a:off x="2063552" y="324640"/>
            <a:ext cx="8064896" cy="728097"/>
            <a:chOff x="539552" y="324639"/>
            <a:chExt cx="8064896" cy="728097"/>
          </a:xfrm>
        </p:grpSpPr>
        <p:grpSp>
          <p:nvGrpSpPr>
            <p:cNvPr id="3" name="Group 2">
              <a:extLst>
                <a:ext uri="{FF2B5EF4-FFF2-40B4-BE49-F238E27FC236}">
                  <a16:creationId xmlns:a16="http://schemas.microsoft.com/office/drawing/2014/main" id="{60ABB1BD-1AAF-0D9D-E281-B7D175DACB61}"/>
                </a:ext>
              </a:extLst>
            </p:cNvPr>
            <p:cNvGrpSpPr/>
            <p:nvPr/>
          </p:nvGrpSpPr>
          <p:grpSpPr>
            <a:xfrm>
              <a:off x="539552" y="324639"/>
              <a:ext cx="8064896" cy="728097"/>
              <a:chOff x="539552" y="324639"/>
              <a:chExt cx="8064896" cy="728097"/>
            </a:xfrm>
          </p:grpSpPr>
          <p:cxnSp>
            <p:nvCxnSpPr>
              <p:cNvPr id="5" name="Straight Connector 4">
                <a:extLst>
                  <a:ext uri="{FF2B5EF4-FFF2-40B4-BE49-F238E27FC236}">
                    <a16:creationId xmlns:a16="http://schemas.microsoft.com/office/drawing/2014/main" id="{349E51D8-D176-8421-2C06-D7D4D5BE2FF6}"/>
                  </a:ext>
                </a:extLst>
              </p:cNvPr>
              <p:cNvCxnSpPr/>
              <p:nvPr/>
            </p:nvCxnSpPr>
            <p:spPr>
              <a:xfrm>
                <a:off x="539552" y="1052736"/>
                <a:ext cx="8064896" cy="0"/>
              </a:xfrm>
              <a:prstGeom prst="line">
                <a:avLst/>
              </a:prstGeom>
              <a:ln>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pic>
            <p:nvPicPr>
              <p:cNvPr id="6" name="Picture 5" descr="Picture 4">
                <a:extLst>
                  <a:ext uri="{FF2B5EF4-FFF2-40B4-BE49-F238E27FC236}">
                    <a16:creationId xmlns:a16="http://schemas.microsoft.com/office/drawing/2014/main" id="{AB08633C-8B21-DC72-2054-0A74DA0726B4}"/>
                  </a:ext>
                </a:extLst>
              </p:cNvPr>
              <p:cNvPicPr>
                <a:picLocks noChangeAspect="1"/>
              </p:cNvPicPr>
              <p:nvPr/>
            </p:nvPicPr>
            <p:blipFill>
              <a:blip r:embed="rId3"/>
              <a:stretch>
                <a:fillRect/>
              </a:stretch>
            </p:blipFill>
            <p:spPr>
              <a:xfrm>
                <a:off x="7578916" y="324639"/>
                <a:ext cx="936125" cy="728097"/>
              </a:xfrm>
              <a:prstGeom prst="rect">
                <a:avLst/>
              </a:prstGeom>
              <a:ln w="12700">
                <a:miter lim="400000"/>
              </a:ln>
            </p:spPr>
          </p:pic>
        </p:grpSp>
        <p:sp>
          <p:nvSpPr>
            <p:cNvPr id="4" name="Title 1">
              <a:extLst>
                <a:ext uri="{FF2B5EF4-FFF2-40B4-BE49-F238E27FC236}">
                  <a16:creationId xmlns:a16="http://schemas.microsoft.com/office/drawing/2014/main" id="{089C3059-EEB5-988C-70A1-A71809A8083A}"/>
                </a:ext>
              </a:extLst>
            </p:cNvPr>
            <p:cNvSpPr txBox="1">
              <a:spLocks/>
            </p:cNvSpPr>
            <p:nvPr/>
          </p:nvSpPr>
          <p:spPr>
            <a:xfrm>
              <a:off x="539552" y="369492"/>
              <a:ext cx="6768752" cy="503900"/>
            </a:xfrm>
            <a:prstGeom prst="rect">
              <a:avLst/>
            </a:prstGeom>
          </p:spPr>
          <p:txBody>
            <a:bodyPr/>
            <a:lstStyle>
              <a:lvl1pPr algn="ctr" defTabSz="914400" rtl="0" eaLnBrk="1" latinLnBrk="0" hangingPunct="1">
                <a:spcBef>
                  <a:spcPct val="0"/>
                </a:spcBef>
                <a:buNone/>
                <a:defRPr sz="2400" b="1" kern="1200">
                  <a:solidFill>
                    <a:schemeClr val="tx1"/>
                  </a:solidFill>
                  <a:latin typeface="Georgia"/>
                  <a:ea typeface="Georgia"/>
                  <a:cs typeface="Georgia"/>
                  <a:sym typeface="Georgia"/>
                </a:defRPr>
              </a:lvl1pPr>
            </a:lstStyle>
            <a:p>
              <a:pPr algn="l"/>
              <a:r>
                <a:rPr lang="en-GB" sz="2800" dirty="0">
                  <a:solidFill>
                    <a:srgbClr val="004236"/>
                  </a:solidFill>
                  <a:latin typeface="Arial" panose="020B0604020202020204" pitchFamily="34" charset="0"/>
                  <a:cs typeface="Arial" panose="020B0604020202020204" pitchFamily="34" charset="0"/>
                </a:rPr>
                <a:t>The current situation in the UK</a:t>
              </a:r>
            </a:p>
          </p:txBody>
        </p:sp>
      </p:grpSp>
      <p:sp>
        <p:nvSpPr>
          <p:cNvPr id="7" name="TextBox 6">
            <a:extLst>
              <a:ext uri="{FF2B5EF4-FFF2-40B4-BE49-F238E27FC236}">
                <a16:creationId xmlns:a16="http://schemas.microsoft.com/office/drawing/2014/main" id="{C0659639-3DA6-8F15-0858-D2FC37AFD0F9}"/>
              </a:ext>
            </a:extLst>
          </p:cNvPr>
          <p:cNvSpPr txBox="1"/>
          <p:nvPr/>
        </p:nvSpPr>
        <p:spPr>
          <a:xfrm>
            <a:off x="1097936" y="1650279"/>
            <a:ext cx="9996128" cy="4154984"/>
          </a:xfrm>
          <a:prstGeom prst="rect">
            <a:avLst/>
          </a:prstGeom>
          <a:noFill/>
        </p:spPr>
        <p:txBody>
          <a:bodyPr wrap="square" rtlCol="0">
            <a:spAutoFit/>
          </a:bodyPr>
          <a:lstStyle/>
          <a:p>
            <a:pPr marL="285750" indent="-285750" fontAlgn="base">
              <a:buFont typeface="Arial" panose="020B0604020202020204" pitchFamily="34" charset="0"/>
              <a:buChar char="•"/>
            </a:pPr>
            <a:r>
              <a:rPr lang="en-GB" sz="2200" dirty="0">
                <a:latin typeface="Arial" panose="020B0604020202020204" pitchFamily="34" charset="0"/>
                <a:cs typeface="Arial" panose="020B0604020202020204" pitchFamily="34" charset="0"/>
              </a:rPr>
              <a:t>Because local authorities do not have the money to re-open public toilets and subsequently maintain them, many communities are taking matters into their own hands by way of the ‘</a:t>
            </a:r>
            <a:r>
              <a:rPr lang="en-GB" sz="2200" b="1" dirty="0">
                <a:latin typeface="Arial" panose="020B0604020202020204" pitchFamily="34" charset="0"/>
                <a:cs typeface="Arial" panose="020B0604020202020204" pitchFamily="34" charset="0"/>
              </a:rPr>
              <a:t>community public toilet scheme</a:t>
            </a:r>
            <a:r>
              <a:rPr lang="en-GB" sz="2200" dirty="0">
                <a:latin typeface="Arial" panose="020B0604020202020204" pitchFamily="34" charset="0"/>
                <a:cs typeface="Arial" panose="020B0604020202020204" pitchFamily="34" charset="0"/>
              </a:rPr>
              <a:t>’. This scheme partners local businesses with councils to allow the public to use their toilet facilities free of charge. Participating businesses display a sticker and receive a small payment from the council to cover maintenance and open their facilities, which can include wheelchair access and baby changing areas. </a:t>
            </a:r>
          </a:p>
          <a:p>
            <a:pPr fontAlgn="base"/>
            <a:endParaRPr lang="en-GB" sz="2200" dirty="0">
              <a:latin typeface="Arial" panose="020B0604020202020204" pitchFamily="34" charset="0"/>
              <a:cs typeface="Arial" panose="020B0604020202020204" pitchFamily="34" charset="0"/>
            </a:endParaRPr>
          </a:p>
          <a:p>
            <a:pPr marL="285750" indent="-285750" fontAlgn="base">
              <a:buFont typeface="Arial" panose="020B0604020202020204" pitchFamily="34" charset="0"/>
              <a:buChar char="•"/>
            </a:pPr>
            <a:r>
              <a:rPr lang="en-GB" sz="2200" dirty="0">
                <a:latin typeface="Arial" panose="020B0604020202020204" pitchFamily="34" charset="0"/>
                <a:cs typeface="Arial" panose="020B0604020202020204" pitchFamily="34" charset="0"/>
              </a:rPr>
              <a:t>At present, there is no data on how many businesses are currently signed up to the scheme in England and Wales, as there is no single national registry collecting this information. </a:t>
            </a:r>
          </a:p>
        </p:txBody>
      </p:sp>
    </p:spTree>
    <p:extLst>
      <p:ext uri="{BB962C8B-B14F-4D97-AF65-F5344CB8AC3E}">
        <p14:creationId xmlns:p14="http://schemas.microsoft.com/office/powerpoint/2010/main" val="202111907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0763767D-3481-3BD6-FF33-CE84ADC7EFFA}"/>
              </a:ext>
            </a:extLst>
          </p:cNvPr>
          <p:cNvCxnSpPr/>
          <p:nvPr/>
        </p:nvCxnSpPr>
        <p:spPr>
          <a:xfrm>
            <a:off x="2063552" y="1052737"/>
            <a:ext cx="8064896" cy="0"/>
          </a:xfrm>
          <a:prstGeom prst="line">
            <a:avLst/>
          </a:prstGeom>
          <a:ln>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pic>
        <p:nvPicPr>
          <p:cNvPr id="3" name="Picture 2" descr="Picture 4">
            <a:extLst>
              <a:ext uri="{FF2B5EF4-FFF2-40B4-BE49-F238E27FC236}">
                <a16:creationId xmlns:a16="http://schemas.microsoft.com/office/drawing/2014/main" id="{DB18ED82-4DD2-8D3D-FAF4-456534BDC7CA}"/>
              </a:ext>
            </a:extLst>
          </p:cNvPr>
          <p:cNvPicPr>
            <a:picLocks noChangeAspect="1"/>
          </p:cNvPicPr>
          <p:nvPr/>
        </p:nvPicPr>
        <p:blipFill>
          <a:blip r:embed="rId2"/>
          <a:stretch>
            <a:fillRect/>
          </a:stretch>
        </p:blipFill>
        <p:spPr>
          <a:xfrm>
            <a:off x="9102916" y="324640"/>
            <a:ext cx="936125" cy="728097"/>
          </a:xfrm>
          <a:prstGeom prst="rect">
            <a:avLst/>
          </a:prstGeom>
          <a:ln w="12700">
            <a:miter lim="400000"/>
          </a:ln>
        </p:spPr>
      </p:pic>
      <p:sp>
        <p:nvSpPr>
          <p:cNvPr id="4" name="Title 1">
            <a:extLst>
              <a:ext uri="{FF2B5EF4-FFF2-40B4-BE49-F238E27FC236}">
                <a16:creationId xmlns:a16="http://schemas.microsoft.com/office/drawing/2014/main" id="{4CDA7459-1522-DF12-AD32-70615091F172}"/>
              </a:ext>
            </a:extLst>
          </p:cNvPr>
          <p:cNvSpPr txBox="1">
            <a:spLocks/>
          </p:cNvSpPr>
          <p:nvPr/>
        </p:nvSpPr>
        <p:spPr>
          <a:xfrm>
            <a:off x="2063552" y="369493"/>
            <a:ext cx="6768752" cy="503900"/>
          </a:xfrm>
          <a:prstGeom prst="rect">
            <a:avLst/>
          </a:prstGeom>
        </p:spPr>
        <p:txBody>
          <a:bodyPr/>
          <a:lstStyle>
            <a:lvl1pPr algn="ctr" defTabSz="914400" rtl="0" eaLnBrk="1" latinLnBrk="0" hangingPunct="1">
              <a:spcBef>
                <a:spcPct val="0"/>
              </a:spcBef>
              <a:buNone/>
              <a:defRPr sz="2400" b="1" kern="1200">
                <a:solidFill>
                  <a:schemeClr val="tx1"/>
                </a:solidFill>
                <a:latin typeface="Georgia"/>
                <a:ea typeface="Georgia"/>
                <a:cs typeface="Georgia"/>
                <a:sym typeface="Georgia"/>
              </a:defRPr>
            </a:lvl1pPr>
          </a:lstStyle>
          <a:p>
            <a:pPr algn="l"/>
            <a:r>
              <a:rPr lang="en-GB" sz="2800" dirty="0">
                <a:solidFill>
                  <a:srgbClr val="004236"/>
                </a:solidFill>
                <a:latin typeface="Arial" panose="020B0604020202020204" pitchFamily="34" charset="0"/>
                <a:cs typeface="Arial" panose="020B0604020202020204" pitchFamily="34" charset="0"/>
              </a:rPr>
              <a:t>The current situation in the UK</a:t>
            </a:r>
          </a:p>
        </p:txBody>
      </p:sp>
      <p:sp>
        <p:nvSpPr>
          <p:cNvPr id="6" name="TextBox 5">
            <a:extLst>
              <a:ext uri="{FF2B5EF4-FFF2-40B4-BE49-F238E27FC236}">
                <a16:creationId xmlns:a16="http://schemas.microsoft.com/office/drawing/2014/main" id="{FBAFA08F-D23A-9230-16E4-5A215667D56A}"/>
              </a:ext>
            </a:extLst>
          </p:cNvPr>
          <p:cNvSpPr txBox="1"/>
          <p:nvPr/>
        </p:nvSpPr>
        <p:spPr>
          <a:xfrm>
            <a:off x="1219199" y="1333810"/>
            <a:ext cx="9601201" cy="4103111"/>
          </a:xfrm>
          <a:prstGeom prst="rect">
            <a:avLst/>
          </a:prstGeom>
          <a:noFill/>
        </p:spPr>
        <p:txBody>
          <a:bodyPr wrap="square">
            <a:spAutoFit/>
          </a:bodyPr>
          <a:lstStyle/>
          <a:p>
            <a:pPr marL="285750" indent="-285750" fontAlgn="base">
              <a:lnSpc>
                <a:spcPct val="150000"/>
              </a:lnSpc>
              <a:buFont typeface="Arial" panose="020B0604020202020204" pitchFamily="34" charset="0"/>
              <a:buChar char="•"/>
            </a:pPr>
            <a:r>
              <a:rPr lang="en-GB" sz="2200" dirty="0">
                <a:effectLst/>
                <a:latin typeface="Arial" panose="020B0604020202020204" pitchFamily="34" charset="0"/>
                <a:ea typeface="Aptos" panose="020B0004020202020204" pitchFamily="34" charset="0"/>
                <a:cs typeface="Aptos" panose="020B0004020202020204" pitchFamily="34" charset="0"/>
              </a:rPr>
              <a:t>In November 2025, the BTA published the results of a new nationwide survey which revealed that 92% of the British public is calling for increased government funding for public toilets. </a:t>
            </a:r>
          </a:p>
          <a:p>
            <a:pPr marL="285750" indent="-285750" fontAlgn="base">
              <a:lnSpc>
                <a:spcPct val="150000"/>
              </a:lnSpc>
              <a:buFont typeface="Arial" panose="020B0604020202020204" pitchFamily="34" charset="0"/>
              <a:buChar char="•"/>
            </a:pPr>
            <a:r>
              <a:rPr lang="en-GB" sz="2200" dirty="0">
                <a:effectLst/>
                <a:latin typeface="Arial" panose="020B0604020202020204" pitchFamily="34" charset="0"/>
                <a:ea typeface="Aptos" panose="020B0004020202020204" pitchFamily="34" charset="0"/>
                <a:cs typeface="Aptos" panose="020B0004020202020204" pitchFamily="34" charset="0"/>
              </a:rPr>
              <a:t>The BTA is urging the Chancellor to ringfence funding for public toilet provision, arguing that clean, accessible facilities are essential for economic participation, public health, and social inclusion. </a:t>
            </a:r>
          </a:p>
          <a:p>
            <a:pPr marL="285750" indent="-285750" fontAlgn="base">
              <a:lnSpc>
                <a:spcPct val="150000"/>
              </a:lnSpc>
              <a:buFont typeface="Arial" panose="020B0604020202020204" pitchFamily="34" charset="0"/>
              <a:buChar char="•"/>
            </a:pPr>
            <a:r>
              <a:rPr lang="en-GB" sz="2200" dirty="0">
                <a:effectLst/>
                <a:latin typeface="Arial" panose="020B0604020202020204" pitchFamily="34" charset="0"/>
                <a:ea typeface="Aptos" panose="020B0004020202020204" pitchFamily="34" charset="0"/>
                <a:cs typeface="Aptos" panose="020B0004020202020204" pitchFamily="34" charset="0"/>
              </a:rPr>
              <a:t>The BTA is also calling for public toilet provision to become a statutory duty for local councils, ensuring long-term accountability and access.</a:t>
            </a:r>
            <a:endParaRPr lang="en-GB" sz="2200" dirty="0">
              <a:effectLst/>
              <a:latin typeface="Aptos" panose="020B0004020202020204" pitchFamily="34" charset="0"/>
              <a:ea typeface="Aptos" panose="020B0004020202020204" pitchFamily="34" charset="0"/>
              <a:cs typeface="Aptos" panose="020B0004020202020204" pitchFamily="34" charset="0"/>
            </a:endParaRPr>
          </a:p>
        </p:txBody>
      </p:sp>
    </p:spTree>
    <p:extLst>
      <p:ext uri="{BB962C8B-B14F-4D97-AF65-F5344CB8AC3E}">
        <p14:creationId xmlns:p14="http://schemas.microsoft.com/office/powerpoint/2010/main" val="320198049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75F24B-EA5D-E37B-625B-EC7F8941C1FF}"/>
            </a:ext>
          </a:extLst>
        </p:cNvPr>
        <p:cNvGrpSpPr/>
        <p:nvPr/>
      </p:nvGrpSpPr>
      <p:grpSpPr>
        <a:xfrm>
          <a:off x="0" y="0"/>
          <a:ext cx="0" cy="0"/>
          <a:chOff x="0" y="0"/>
          <a:chExt cx="0" cy="0"/>
        </a:xfrm>
      </p:grpSpPr>
      <p:grpSp>
        <p:nvGrpSpPr>
          <p:cNvPr id="2" name="Group 1">
            <a:extLst>
              <a:ext uri="{FF2B5EF4-FFF2-40B4-BE49-F238E27FC236}">
                <a16:creationId xmlns:a16="http://schemas.microsoft.com/office/drawing/2014/main" id="{01949D7E-1F77-B8F7-DBEF-71EBDB029485}"/>
              </a:ext>
            </a:extLst>
          </p:cNvPr>
          <p:cNvGrpSpPr/>
          <p:nvPr/>
        </p:nvGrpSpPr>
        <p:grpSpPr>
          <a:xfrm>
            <a:off x="2025452" y="123941"/>
            <a:ext cx="8141096" cy="980047"/>
            <a:chOff x="463352" y="72689"/>
            <a:chExt cx="8141096" cy="980047"/>
          </a:xfrm>
        </p:grpSpPr>
        <p:grpSp>
          <p:nvGrpSpPr>
            <p:cNvPr id="3" name="Group 2">
              <a:extLst>
                <a:ext uri="{FF2B5EF4-FFF2-40B4-BE49-F238E27FC236}">
                  <a16:creationId xmlns:a16="http://schemas.microsoft.com/office/drawing/2014/main" id="{BE41ADB1-F3CB-EA92-CD9D-E8EC644565B4}"/>
                </a:ext>
              </a:extLst>
            </p:cNvPr>
            <p:cNvGrpSpPr/>
            <p:nvPr/>
          </p:nvGrpSpPr>
          <p:grpSpPr>
            <a:xfrm>
              <a:off x="539552" y="324639"/>
              <a:ext cx="8064896" cy="728097"/>
              <a:chOff x="539552" y="324639"/>
              <a:chExt cx="8064896" cy="728097"/>
            </a:xfrm>
          </p:grpSpPr>
          <p:cxnSp>
            <p:nvCxnSpPr>
              <p:cNvPr id="5" name="Straight Connector 4">
                <a:extLst>
                  <a:ext uri="{FF2B5EF4-FFF2-40B4-BE49-F238E27FC236}">
                    <a16:creationId xmlns:a16="http://schemas.microsoft.com/office/drawing/2014/main" id="{AAC7ADAF-0BB6-6235-54C3-78DBAFDC7B59}"/>
                  </a:ext>
                </a:extLst>
              </p:cNvPr>
              <p:cNvCxnSpPr/>
              <p:nvPr/>
            </p:nvCxnSpPr>
            <p:spPr>
              <a:xfrm>
                <a:off x="539552" y="1052736"/>
                <a:ext cx="8064896" cy="0"/>
              </a:xfrm>
              <a:prstGeom prst="line">
                <a:avLst/>
              </a:prstGeom>
              <a:ln>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pic>
            <p:nvPicPr>
              <p:cNvPr id="6" name="Picture 5" descr="Picture 4">
                <a:extLst>
                  <a:ext uri="{FF2B5EF4-FFF2-40B4-BE49-F238E27FC236}">
                    <a16:creationId xmlns:a16="http://schemas.microsoft.com/office/drawing/2014/main" id="{80BB447B-D746-47A1-D07A-A2E9120788BF}"/>
                  </a:ext>
                </a:extLst>
              </p:cNvPr>
              <p:cNvPicPr>
                <a:picLocks noChangeAspect="1"/>
              </p:cNvPicPr>
              <p:nvPr/>
            </p:nvPicPr>
            <p:blipFill>
              <a:blip r:embed="rId3"/>
              <a:stretch>
                <a:fillRect/>
              </a:stretch>
            </p:blipFill>
            <p:spPr>
              <a:xfrm>
                <a:off x="7578916" y="324639"/>
                <a:ext cx="936125" cy="728097"/>
              </a:xfrm>
              <a:prstGeom prst="rect">
                <a:avLst/>
              </a:prstGeom>
              <a:ln w="12700">
                <a:miter lim="400000"/>
              </a:ln>
            </p:spPr>
          </p:pic>
        </p:grpSp>
        <p:sp>
          <p:nvSpPr>
            <p:cNvPr id="4" name="Title 1">
              <a:extLst>
                <a:ext uri="{FF2B5EF4-FFF2-40B4-BE49-F238E27FC236}">
                  <a16:creationId xmlns:a16="http://schemas.microsoft.com/office/drawing/2014/main" id="{55986D89-6C88-708C-9279-B5144DF73DF9}"/>
                </a:ext>
              </a:extLst>
            </p:cNvPr>
            <p:cNvSpPr txBox="1">
              <a:spLocks/>
            </p:cNvSpPr>
            <p:nvPr/>
          </p:nvSpPr>
          <p:spPr>
            <a:xfrm>
              <a:off x="463352" y="72689"/>
              <a:ext cx="6768752" cy="503900"/>
            </a:xfrm>
            <a:prstGeom prst="rect">
              <a:avLst/>
            </a:prstGeom>
          </p:spPr>
          <p:txBody>
            <a:bodyPr/>
            <a:lstStyle>
              <a:lvl1pPr algn="ctr" defTabSz="914400" rtl="0" eaLnBrk="1" latinLnBrk="0" hangingPunct="1">
                <a:spcBef>
                  <a:spcPct val="0"/>
                </a:spcBef>
                <a:buNone/>
                <a:defRPr sz="2400" b="1" kern="1200">
                  <a:solidFill>
                    <a:schemeClr val="tx1"/>
                  </a:solidFill>
                  <a:latin typeface="Georgia"/>
                  <a:ea typeface="Georgia"/>
                  <a:cs typeface="Georgia"/>
                  <a:sym typeface="Georgia"/>
                </a:defRPr>
              </a:lvl1pPr>
            </a:lstStyle>
            <a:p>
              <a:pPr algn="l"/>
              <a:r>
                <a:rPr lang="en-GB" sz="2800" dirty="0">
                  <a:solidFill>
                    <a:srgbClr val="004236"/>
                  </a:solidFill>
                  <a:latin typeface="Arial" panose="020B0604020202020204" pitchFamily="34" charset="0"/>
                  <a:cs typeface="Arial" panose="020B0604020202020204" pitchFamily="34" charset="0"/>
                </a:rPr>
                <a:t>How the WI could work on this issue if it were passed</a:t>
              </a:r>
            </a:p>
          </p:txBody>
        </p:sp>
      </p:grpSp>
      <p:sp>
        <p:nvSpPr>
          <p:cNvPr id="7" name="TextBox 6">
            <a:extLst>
              <a:ext uri="{FF2B5EF4-FFF2-40B4-BE49-F238E27FC236}">
                <a16:creationId xmlns:a16="http://schemas.microsoft.com/office/drawing/2014/main" id="{D761B13B-45C7-847D-2B4F-F62C359E868B}"/>
              </a:ext>
            </a:extLst>
          </p:cNvPr>
          <p:cNvSpPr txBox="1"/>
          <p:nvPr/>
        </p:nvSpPr>
        <p:spPr>
          <a:xfrm>
            <a:off x="968829" y="1355938"/>
            <a:ext cx="9875755" cy="4832092"/>
          </a:xfrm>
          <a:prstGeom prst="rect">
            <a:avLst/>
          </a:prstGeom>
          <a:noFill/>
        </p:spPr>
        <p:txBody>
          <a:bodyPr wrap="square" rtlCol="0">
            <a:spAutoFit/>
          </a:bodyPr>
          <a:lstStyle/>
          <a:p>
            <a:pPr algn="just"/>
            <a:r>
              <a:rPr lang="en-GB" sz="2200" kern="100" dirty="0">
                <a:latin typeface="Arial" panose="020B0604020202020204" pitchFamily="34" charset="0"/>
                <a:ea typeface="Calibri" panose="020F0502020204030204" pitchFamily="34" charset="0"/>
                <a:cs typeface="Times New Roman" panose="02020603050405020304" pitchFamily="18" charset="0"/>
              </a:rPr>
              <a:t>A local-only campaign would be developed by the NFWI if the resolution is passed, taking into account developments since then. </a:t>
            </a:r>
          </a:p>
          <a:p>
            <a:endParaRPr lang="en-US" sz="2000" b="1" kern="100" dirty="0">
              <a:latin typeface="Arial" panose="020B0604020202020204" pitchFamily="34" charset="0"/>
              <a:ea typeface="Calibri"/>
              <a:cs typeface="Arial" panose="020B0604020202020204" pitchFamily="34" charset="0"/>
            </a:endParaRPr>
          </a:p>
          <a:p>
            <a:endParaRPr lang="en-US" sz="2000" b="1" kern="100" dirty="0">
              <a:latin typeface="Arial" panose="020B0604020202020204" pitchFamily="34" charset="0"/>
              <a:ea typeface="Calibri"/>
              <a:cs typeface="Arial" panose="020B0604020202020204" pitchFamily="34" charset="0"/>
            </a:endParaRPr>
          </a:p>
          <a:p>
            <a:r>
              <a:rPr lang="en-US" sz="2000" b="1" kern="100" dirty="0">
                <a:latin typeface="Arial" panose="020B0604020202020204" pitchFamily="34" charset="0"/>
                <a:ea typeface="Calibri"/>
                <a:cs typeface="Arial" panose="020B0604020202020204" pitchFamily="34" charset="0"/>
              </a:rPr>
              <a:t>At regional and local levels</a:t>
            </a:r>
            <a:r>
              <a:rPr lang="en-US" sz="2000" kern="100" dirty="0">
                <a:latin typeface="Arial" panose="020B0604020202020204" pitchFamily="34" charset="0"/>
                <a:ea typeface="Calibri"/>
                <a:cs typeface="Arial" panose="020B0604020202020204" pitchFamily="34" charset="0"/>
              </a:rPr>
              <a:t>, </a:t>
            </a:r>
            <a:r>
              <a:rPr lang="en-GB" sz="2000" dirty="0">
                <a:latin typeface="Arial" panose="020B0604020202020204" pitchFamily="34" charset="0"/>
                <a:cs typeface="Arial" panose="020B0604020202020204" pitchFamily="34" charset="0"/>
              </a:rPr>
              <a:t>WIs could work with the council to encourage local businesses to take part in the community public toilet scheme by informing them of the reasons why it is important, as well as the benefits it could bring to the business and the community. This could be done by facilitating conversations, distributing leaflets and organising meetings for discussion. WIs can raise awareness within the community about the scheme, so that those in need of toilets when in public know they have options they can rely on. WIs could also empower and support people to have confidence in asking the question  ‘</a:t>
            </a:r>
            <a:r>
              <a:rPr lang="en-GB" sz="2000" i="1" dirty="0">
                <a:latin typeface="Arial" panose="020B0604020202020204" pitchFamily="34" charset="0"/>
                <a:cs typeface="Arial" panose="020B0604020202020204" pitchFamily="34" charset="0"/>
              </a:rPr>
              <a:t>Can I use your toilet?’.</a:t>
            </a:r>
            <a:endParaRPr lang="en-GB" sz="2000" kern="100" dirty="0">
              <a:latin typeface="Arial" panose="020B0604020202020204" pitchFamily="34" charset="0"/>
              <a:ea typeface="Calibri"/>
              <a:cs typeface="Times New Roman" panose="02020603050405020304" pitchFamily="18" charset="0"/>
            </a:endParaRPr>
          </a:p>
          <a:p>
            <a:pPr marL="285750" indent="-285750" algn="just">
              <a:buFont typeface="Arial" panose="020B0604020202020204" pitchFamily="34" charset="0"/>
              <a:buChar char="•"/>
            </a:pPr>
            <a:endParaRPr lang="en-GB" sz="2000" dirty="0">
              <a:latin typeface="Arial" panose="020B0604020202020204" pitchFamily="34" charset="0"/>
              <a:ea typeface="Calibri"/>
              <a:cs typeface="Arial" panose="020B0604020202020204" pitchFamily="34" charset="0"/>
            </a:endParaRPr>
          </a:p>
          <a:p>
            <a:pPr algn="just"/>
            <a:endParaRPr lang="en-GB" sz="2000" dirty="0">
              <a:latin typeface="Arial" panose="020B0604020202020204" pitchFamily="34" charset="0"/>
              <a:ea typeface="Calibri" panose="020F0502020204030204" pitchFamily="34" charset="0"/>
              <a:cs typeface="Times New Roman" panose="02020603050405020304" pitchFamily="18" charset="0"/>
            </a:endParaRPr>
          </a:p>
          <a:p>
            <a:pPr marL="285750" indent="-285750" algn="just">
              <a:buFont typeface="Arial" panose="020B0604020202020204" pitchFamily="34" charset="0"/>
              <a:buChar char="•"/>
            </a:pPr>
            <a:endParaRPr lang="en-GB" sz="2400" dirty="0">
              <a:latin typeface="Arial" panose="020B060402020202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04406468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A7A5D1-6538-CC28-7B79-230B785F7CD2}"/>
            </a:ext>
          </a:extLst>
        </p:cNvPr>
        <p:cNvGrpSpPr/>
        <p:nvPr/>
      </p:nvGrpSpPr>
      <p:grpSpPr>
        <a:xfrm>
          <a:off x="0" y="0"/>
          <a:ext cx="0" cy="0"/>
          <a:chOff x="0" y="0"/>
          <a:chExt cx="0" cy="0"/>
        </a:xfrm>
      </p:grpSpPr>
      <p:grpSp>
        <p:nvGrpSpPr>
          <p:cNvPr id="2" name="Group 1">
            <a:extLst>
              <a:ext uri="{FF2B5EF4-FFF2-40B4-BE49-F238E27FC236}">
                <a16:creationId xmlns:a16="http://schemas.microsoft.com/office/drawing/2014/main" id="{28D0FAD7-AC99-CD40-1A65-E7127843F996}"/>
              </a:ext>
            </a:extLst>
          </p:cNvPr>
          <p:cNvGrpSpPr/>
          <p:nvPr/>
        </p:nvGrpSpPr>
        <p:grpSpPr>
          <a:xfrm>
            <a:off x="2063552" y="324640"/>
            <a:ext cx="8064896" cy="728097"/>
            <a:chOff x="539552" y="324639"/>
            <a:chExt cx="8064896" cy="728097"/>
          </a:xfrm>
        </p:grpSpPr>
        <p:grpSp>
          <p:nvGrpSpPr>
            <p:cNvPr id="3" name="Group 2">
              <a:extLst>
                <a:ext uri="{FF2B5EF4-FFF2-40B4-BE49-F238E27FC236}">
                  <a16:creationId xmlns:a16="http://schemas.microsoft.com/office/drawing/2014/main" id="{0A4DAE95-E8EA-DBA5-BEAD-677810339078}"/>
                </a:ext>
              </a:extLst>
            </p:cNvPr>
            <p:cNvGrpSpPr/>
            <p:nvPr/>
          </p:nvGrpSpPr>
          <p:grpSpPr>
            <a:xfrm>
              <a:off x="539552" y="324639"/>
              <a:ext cx="8064896" cy="728097"/>
              <a:chOff x="539552" y="324639"/>
              <a:chExt cx="8064896" cy="728097"/>
            </a:xfrm>
          </p:grpSpPr>
          <p:cxnSp>
            <p:nvCxnSpPr>
              <p:cNvPr id="5" name="Straight Connector 4">
                <a:extLst>
                  <a:ext uri="{FF2B5EF4-FFF2-40B4-BE49-F238E27FC236}">
                    <a16:creationId xmlns:a16="http://schemas.microsoft.com/office/drawing/2014/main" id="{0671E7C7-2881-8FA4-41A6-BDD7613EDE31}"/>
                  </a:ext>
                </a:extLst>
              </p:cNvPr>
              <p:cNvCxnSpPr/>
              <p:nvPr/>
            </p:nvCxnSpPr>
            <p:spPr>
              <a:xfrm>
                <a:off x="539552" y="1052736"/>
                <a:ext cx="8064896" cy="0"/>
              </a:xfrm>
              <a:prstGeom prst="line">
                <a:avLst/>
              </a:prstGeom>
              <a:ln>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pic>
            <p:nvPicPr>
              <p:cNvPr id="6" name="Picture 5" descr="Picture 4">
                <a:extLst>
                  <a:ext uri="{FF2B5EF4-FFF2-40B4-BE49-F238E27FC236}">
                    <a16:creationId xmlns:a16="http://schemas.microsoft.com/office/drawing/2014/main" id="{F0F5F757-CAF1-1477-9D95-60981731248F}"/>
                  </a:ext>
                </a:extLst>
              </p:cNvPr>
              <p:cNvPicPr>
                <a:picLocks noChangeAspect="1"/>
              </p:cNvPicPr>
              <p:nvPr/>
            </p:nvPicPr>
            <p:blipFill>
              <a:blip r:embed="rId3"/>
              <a:stretch>
                <a:fillRect/>
              </a:stretch>
            </p:blipFill>
            <p:spPr>
              <a:xfrm>
                <a:off x="7578916" y="324639"/>
                <a:ext cx="936125" cy="728097"/>
              </a:xfrm>
              <a:prstGeom prst="rect">
                <a:avLst/>
              </a:prstGeom>
              <a:ln w="12700">
                <a:miter lim="400000"/>
              </a:ln>
            </p:spPr>
          </p:pic>
        </p:grpSp>
        <p:sp>
          <p:nvSpPr>
            <p:cNvPr id="4" name="Title 1">
              <a:extLst>
                <a:ext uri="{FF2B5EF4-FFF2-40B4-BE49-F238E27FC236}">
                  <a16:creationId xmlns:a16="http://schemas.microsoft.com/office/drawing/2014/main" id="{114C1901-CFE9-12D2-8FFB-58BF1ECEF779}"/>
                </a:ext>
              </a:extLst>
            </p:cNvPr>
            <p:cNvSpPr txBox="1">
              <a:spLocks/>
            </p:cNvSpPr>
            <p:nvPr/>
          </p:nvSpPr>
          <p:spPr>
            <a:xfrm>
              <a:off x="539552" y="436737"/>
              <a:ext cx="6768752" cy="503900"/>
            </a:xfrm>
            <a:prstGeom prst="rect">
              <a:avLst/>
            </a:prstGeom>
          </p:spPr>
          <p:txBody>
            <a:bodyPr/>
            <a:lstStyle>
              <a:lvl1pPr algn="ctr" defTabSz="914400" rtl="0" eaLnBrk="1" latinLnBrk="0" hangingPunct="1">
                <a:spcBef>
                  <a:spcPct val="0"/>
                </a:spcBef>
                <a:buNone/>
                <a:defRPr sz="2400" b="1" kern="1200">
                  <a:solidFill>
                    <a:schemeClr val="tx1"/>
                  </a:solidFill>
                  <a:latin typeface="Georgia"/>
                  <a:ea typeface="Georgia"/>
                  <a:cs typeface="Georgia"/>
                  <a:sym typeface="Georgia"/>
                </a:defRPr>
              </a:lvl1pPr>
            </a:lstStyle>
            <a:p>
              <a:pPr algn="l"/>
              <a:r>
                <a:rPr lang="en-GB" sz="2800">
                  <a:solidFill>
                    <a:srgbClr val="004236"/>
                  </a:solidFill>
                  <a:latin typeface="Arial" panose="020B0604020202020204" pitchFamily="34" charset="0"/>
                  <a:cs typeface="Arial" panose="020B0604020202020204" pitchFamily="34" charset="0"/>
                </a:rPr>
                <a:t>Points to consider</a:t>
              </a:r>
            </a:p>
          </p:txBody>
        </p:sp>
      </p:grpSp>
      <p:sp>
        <p:nvSpPr>
          <p:cNvPr id="7" name="TextBox 6">
            <a:extLst>
              <a:ext uri="{FF2B5EF4-FFF2-40B4-BE49-F238E27FC236}">
                <a16:creationId xmlns:a16="http://schemas.microsoft.com/office/drawing/2014/main" id="{1F142D31-4F99-C992-6120-2878DC43F722}"/>
              </a:ext>
            </a:extLst>
          </p:cNvPr>
          <p:cNvSpPr txBox="1"/>
          <p:nvPr/>
        </p:nvSpPr>
        <p:spPr>
          <a:xfrm>
            <a:off x="1847528" y="835473"/>
            <a:ext cx="8280920" cy="6678751"/>
          </a:xfrm>
          <a:prstGeom prst="rect">
            <a:avLst/>
          </a:prstGeom>
          <a:noFill/>
        </p:spPr>
        <p:txBody>
          <a:bodyPr wrap="square" rtlCol="0">
            <a:spAutoFit/>
          </a:bodyPr>
          <a:lstStyle/>
          <a:p>
            <a:pPr marL="285750" indent="-285750" algn="just">
              <a:buFont typeface="Arial" panose="020B0604020202020204" pitchFamily="34" charset="0"/>
              <a:buChar char="•"/>
            </a:pPr>
            <a:endParaRPr lang="en-GB" sz="2400" kern="100">
              <a:latin typeface="Arial" panose="020B0604020202020204" pitchFamily="34" charset="0"/>
              <a:ea typeface="Calibri" panose="020F0502020204030204" pitchFamily="34" charset="0"/>
              <a:cs typeface="Times New Roman" panose="02020603050405020304" pitchFamily="18" charset="0"/>
            </a:endParaRPr>
          </a:p>
          <a:p>
            <a:pPr marL="285750" indent="-285750">
              <a:buFont typeface="Arial" panose="020B0604020202020204" pitchFamily="34" charset="0"/>
              <a:buChar char="•"/>
            </a:pPr>
            <a:r>
              <a:rPr lang="en-US" sz="2200" kern="100">
                <a:latin typeface="Arial" panose="020B0604020202020204" pitchFamily="34" charset="0"/>
                <a:ea typeface="Calibri"/>
                <a:cs typeface="Times New Roman" panose="02020603050405020304" pitchFamily="18" charset="0"/>
              </a:rPr>
              <a:t>There is plenty of scope to team up with other </a:t>
            </a:r>
            <a:r>
              <a:rPr lang="en-US" sz="2200" kern="100" err="1">
                <a:latin typeface="Arial" panose="020B0604020202020204" pitchFamily="34" charset="0"/>
                <a:ea typeface="Calibri"/>
                <a:cs typeface="Times New Roman" panose="02020603050405020304" pitchFamily="18" charset="0"/>
              </a:rPr>
              <a:t>organisations</a:t>
            </a:r>
            <a:r>
              <a:rPr lang="en-US" sz="2200" kern="100">
                <a:latin typeface="Arial" panose="020B0604020202020204" pitchFamily="34" charset="0"/>
                <a:ea typeface="Calibri"/>
                <a:cs typeface="Times New Roman" panose="02020603050405020304" pitchFamily="18" charset="0"/>
              </a:rPr>
              <a:t> to campaign on this matter, such as the British Toilet Association, Bladder Health UK, Cystitis &amp; Overactive Bladder (COB) Foundation, Bloody Good Period, Age UK and Muscular Dystrophy UK. </a:t>
            </a:r>
          </a:p>
          <a:p>
            <a:endParaRPr lang="en-US" sz="2200" kern="100">
              <a:latin typeface="Arial" panose="020B0604020202020204" pitchFamily="34" charset="0"/>
              <a:ea typeface="Calibri"/>
              <a:cs typeface="Times New Roman" panose="02020603050405020304" pitchFamily="18" charset="0"/>
            </a:endParaRPr>
          </a:p>
          <a:p>
            <a:pPr marL="285750" indent="-285750">
              <a:buFont typeface="Arial" panose="020B0604020202020204" pitchFamily="34" charset="0"/>
              <a:buChar char="•"/>
            </a:pPr>
            <a:r>
              <a:rPr lang="en-US" sz="2200" kern="100">
                <a:latin typeface="Arial" panose="020B0604020202020204" pitchFamily="34" charset="0"/>
                <a:ea typeface="Calibri"/>
                <a:cs typeface="Times New Roman" panose="02020603050405020304" pitchFamily="18" charset="0"/>
              </a:rPr>
              <a:t>This resolution would increase women’s wellbeing as it is an issue that affects women predominantly due to menstruation, pregnancy, menopause and incontinence. Therefore, it is an issue that the WI would be well placed to campaign on.</a:t>
            </a:r>
          </a:p>
          <a:p>
            <a:endParaRPr lang="en-US" sz="2200" kern="100">
              <a:latin typeface="Arial" panose="020B0604020202020204" pitchFamily="34" charset="0"/>
              <a:ea typeface="Calibri"/>
              <a:cs typeface="Times New Roman" panose="02020603050405020304" pitchFamily="18" charset="0"/>
            </a:endParaRPr>
          </a:p>
          <a:p>
            <a:pPr marL="285750" indent="-285750">
              <a:buFont typeface="Arial" panose="020B0604020202020204" pitchFamily="34" charset="0"/>
              <a:buChar char="•"/>
            </a:pPr>
            <a:r>
              <a:rPr lang="en-US" sz="2200" kern="100">
                <a:latin typeface="Arial" panose="020B0604020202020204" pitchFamily="34" charset="0"/>
                <a:ea typeface="Calibri"/>
                <a:cs typeface="Times New Roman" panose="02020603050405020304" pitchFamily="18" charset="0"/>
              </a:rPr>
              <a:t>Given the financial challenges local authorities face, it may be more achievable to support community toilet schemes rather than lobby for new toilet blocks to be opened. </a:t>
            </a:r>
          </a:p>
          <a:p>
            <a:pPr marL="285750" indent="-285750">
              <a:buFont typeface="Arial" panose="020B0604020202020204" pitchFamily="34" charset="0"/>
              <a:buChar char="•"/>
            </a:pPr>
            <a:endParaRPr lang="en-GB" sz="2400" kern="100">
              <a:latin typeface="Arial" panose="020B0604020202020204" pitchFamily="34" charset="0"/>
              <a:ea typeface="Calibri"/>
              <a:cs typeface="Times New Roman" panose="02020603050405020304" pitchFamily="18" charset="0"/>
            </a:endParaRPr>
          </a:p>
          <a:p>
            <a:pPr marL="285750" indent="-285750" algn="just">
              <a:buFont typeface="Arial" panose="020B0604020202020204" pitchFamily="34" charset="0"/>
              <a:buChar char="•"/>
            </a:pPr>
            <a:endParaRPr lang="en-GB" sz="2400">
              <a:latin typeface="Arial" panose="020B0604020202020204" pitchFamily="34" charset="0"/>
              <a:ea typeface="Calibri"/>
              <a:cs typeface="Arial" panose="020B0604020202020204" pitchFamily="34" charset="0"/>
            </a:endParaRPr>
          </a:p>
          <a:p>
            <a:pPr algn="just"/>
            <a:endParaRPr lang="en-GB" sz="2400">
              <a:latin typeface="Arial" panose="020B0604020202020204" pitchFamily="34" charset="0"/>
              <a:ea typeface="Calibri" panose="020F0502020204030204" pitchFamily="34" charset="0"/>
              <a:cs typeface="Times New Roman" panose="02020603050405020304" pitchFamily="18" charset="0"/>
            </a:endParaRPr>
          </a:p>
          <a:p>
            <a:pPr marL="285750" indent="-285750" algn="just">
              <a:buFont typeface="Arial" panose="020B0604020202020204" pitchFamily="34" charset="0"/>
              <a:buChar char="•"/>
            </a:pPr>
            <a:endParaRPr lang="en-GB" sz="2400">
              <a:latin typeface="Arial" panose="020B060402020202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40744029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0A0E64-4FAB-B790-B48B-BDA0E93010BC}"/>
            </a:ext>
          </a:extLst>
        </p:cNvPr>
        <p:cNvGrpSpPr/>
        <p:nvPr/>
      </p:nvGrpSpPr>
      <p:grpSpPr>
        <a:xfrm>
          <a:off x="0" y="0"/>
          <a:ext cx="0" cy="0"/>
          <a:chOff x="0" y="0"/>
          <a:chExt cx="0" cy="0"/>
        </a:xfrm>
      </p:grpSpPr>
      <p:grpSp>
        <p:nvGrpSpPr>
          <p:cNvPr id="2" name="Group 1">
            <a:extLst>
              <a:ext uri="{FF2B5EF4-FFF2-40B4-BE49-F238E27FC236}">
                <a16:creationId xmlns:a16="http://schemas.microsoft.com/office/drawing/2014/main" id="{CC7D44FF-8BB1-A0F0-8042-21809AC3B5CA}"/>
              </a:ext>
            </a:extLst>
          </p:cNvPr>
          <p:cNvGrpSpPr/>
          <p:nvPr/>
        </p:nvGrpSpPr>
        <p:grpSpPr>
          <a:xfrm>
            <a:off x="2063552" y="324640"/>
            <a:ext cx="8064896" cy="728097"/>
            <a:chOff x="539552" y="324639"/>
            <a:chExt cx="8064896" cy="728097"/>
          </a:xfrm>
        </p:grpSpPr>
        <p:grpSp>
          <p:nvGrpSpPr>
            <p:cNvPr id="3" name="Group 2">
              <a:extLst>
                <a:ext uri="{FF2B5EF4-FFF2-40B4-BE49-F238E27FC236}">
                  <a16:creationId xmlns:a16="http://schemas.microsoft.com/office/drawing/2014/main" id="{916406F4-CAE4-9514-E35A-939551E059AB}"/>
                </a:ext>
              </a:extLst>
            </p:cNvPr>
            <p:cNvGrpSpPr/>
            <p:nvPr/>
          </p:nvGrpSpPr>
          <p:grpSpPr>
            <a:xfrm>
              <a:off x="539552" y="324639"/>
              <a:ext cx="8064896" cy="728097"/>
              <a:chOff x="539552" y="324639"/>
              <a:chExt cx="8064896" cy="728097"/>
            </a:xfrm>
          </p:grpSpPr>
          <p:cxnSp>
            <p:nvCxnSpPr>
              <p:cNvPr id="5" name="Straight Connector 4">
                <a:extLst>
                  <a:ext uri="{FF2B5EF4-FFF2-40B4-BE49-F238E27FC236}">
                    <a16:creationId xmlns:a16="http://schemas.microsoft.com/office/drawing/2014/main" id="{53CA3BAD-7278-8BDE-B075-C67520A38699}"/>
                  </a:ext>
                </a:extLst>
              </p:cNvPr>
              <p:cNvCxnSpPr/>
              <p:nvPr/>
            </p:nvCxnSpPr>
            <p:spPr>
              <a:xfrm>
                <a:off x="539552" y="1052736"/>
                <a:ext cx="8064896" cy="0"/>
              </a:xfrm>
              <a:prstGeom prst="line">
                <a:avLst/>
              </a:prstGeom>
              <a:ln>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pic>
            <p:nvPicPr>
              <p:cNvPr id="6" name="Picture 5" descr="Picture 4">
                <a:extLst>
                  <a:ext uri="{FF2B5EF4-FFF2-40B4-BE49-F238E27FC236}">
                    <a16:creationId xmlns:a16="http://schemas.microsoft.com/office/drawing/2014/main" id="{489AD51D-303D-2980-8631-B27045BBFA26}"/>
                  </a:ext>
                </a:extLst>
              </p:cNvPr>
              <p:cNvPicPr>
                <a:picLocks noChangeAspect="1"/>
              </p:cNvPicPr>
              <p:nvPr/>
            </p:nvPicPr>
            <p:blipFill>
              <a:blip r:embed="rId3"/>
              <a:stretch>
                <a:fillRect/>
              </a:stretch>
            </p:blipFill>
            <p:spPr>
              <a:xfrm>
                <a:off x="7578916" y="324639"/>
                <a:ext cx="936125" cy="728097"/>
              </a:xfrm>
              <a:prstGeom prst="rect">
                <a:avLst/>
              </a:prstGeom>
              <a:ln w="12700">
                <a:miter lim="400000"/>
              </a:ln>
            </p:spPr>
          </p:pic>
        </p:grpSp>
        <p:sp>
          <p:nvSpPr>
            <p:cNvPr id="4" name="Title 1">
              <a:extLst>
                <a:ext uri="{FF2B5EF4-FFF2-40B4-BE49-F238E27FC236}">
                  <a16:creationId xmlns:a16="http://schemas.microsoft.com/office/drawing/2014/main" id="{B6537F35-D324-B974-E515-DB69B68BDE19}"/>
                </a:ext>
              </a:extLst>
            </p:cNvPr>
            <p:cNvSpPr txBox="1">
              <a:spLocks/>
            </p:cNvSpPr>
            <p:nvPr/>
          </p:nvSpPr>
          <p:spPr>
            <a:xfrm>
              <a:off x="539552" y="436737"/>
              <a:ext cx="6768752" cy="503900"/>
            </a:xfrm>
            <a:prstGeom prst="rect">
              <a:avLst/>
            </a:prstGeom>
          </p:spPr>
          <p:txBody>
            <a:bodyPr/>
            <a:lstStyle>
              <a:lvl1pPr algn="ctr" defTabSz="914400" rtl="0" eaLnBrk="1" latinLnBrk="0" hangingPunct="1">
                <a:spcBef>
                  <a:spcPct val="0"/>
                </a:spcBef>
                <a:buNone/>
                <a:defRPr sz="2400" b="1" kern="1200">
                  <a:solidFill>
                    <a:schemeClr val="tx1"/>
                  </a:solidFill>
                  <a:latin typeface="Georgia"/>
                  <a:ea typeface="Georgia"/>
                  <a:cs typeface="Georgia"/>
                  <a:sym typeface="Georgia"/>
                </a:defRPr>
              </a:lvl1pPr>
            </a:lstStyle>
            <a:p>
              <a:pPr algn="l"/>
              <a:r>
                <a:rPr lang="en-GB" sz="2800">
                  <a:solidFill>
                    <a:srgbClr val="004236"/>
                  </a:solidFill>
                  <a:latin typeface="Arial" panose="020B0604020202020204" pitchFamily="34" charset="0"/>
                  <a:cs typeface="Arial" panose="020B0604020202020204" pitchFamily="34" charset="0"/>
                </a:rPr>
                <a:t>Further information </a:t>
              </a:r>
            </a:p>
          </p:txBody>
        </p:sp>
      </p:grpSp>
      <p:sp>
        <p:nvSpPr>
          <p:cNvPr id="7" name="TextBox 6">
            <a:extLst>
              <a:ext uri="{FF2B5EF4-FFF2-40B4-BE49-F238E27FC236}">
                <a16:creationId xmlns:a16="http://schemas.microsoft.com/office/drawing/2014/main" id="{8D8EF58B-E87C-757A-1BF6-793C3488798A}"/>
              </a:ext>
            </a:extLst>
          </p:cNvPr>
          <p:cNvSpPr txBox="1"/>
          <p:nvPr/>
        </p:nvSpPr>
        <p:spPr>
          <a:xfrm>
            <a:off x="1847528" y="835473"/>
            <a:ext cx="8280920" cy="6382132"/>
          </a:xfrm>
          <a:prstGeom prst="rect">
            <a:avLst/>
          </a:prstGeom>
          <a:noFill/>
        </p:spPr>
        <p:txBody>
          <a:bodyPr wrap="square" rtlCol="0">
            <a:spAutoFit/>
          </a:bodyPr>
          <a:lstStyle/>
          <a:p>
            <a:pPr marL="285750" indent="-285750" algn="just">
              <a:buFont typeface="Arial" panose="020B0604020202020204" pitchFamily="34" charset="0"/>
              <a:buChar char="•"/>
            </a:pPr>
            <a:endParaRPr lang="en-GB" sz="2400" kern="100" dirty="0">
              <a:latin typeface="Arial" panose="020B0604020202020204" pitchFamily="34" charset="0"/>
              <a:ea typeface="Calibri" panose="020F0502020204030204" pitchFamily="34" charset="0"/>
              <a:cs typeface="Times New Roman" panose="02020603050405020304" pitchFamily="18" charset="0"/>
            </a:endParaRPr>
          </a:p>
          <a:p>
            <a:pPr>
              <a:lnSpc>
                <a:spcPct val="107000"/>
              </a:lnSpc>
              <a:spcAft>
                <a:spcPts val="800"/>
              </a:spcAft>
              <a:buNone/>
            </a:pPr>
            <a:r>
              <a:rPr lang="en-GB" sz="2400" b="1" kern="100" dirty="0">
                <a:effectLst/>
                <a:latin typeface="Arial" panose="020B0604020202020204" pitchFamily="34" charset="0"/>
                <a:ea typeface="Aptos" panose="020B0004020202020204" pitchFamily="34" charset="0"/>
                <a:cs typeface="Times New Roman" panose="02020603050405020304" pitchFamily="18" charset="0"/>
              </a:rPr>
              <a:t>Age UK</a:t>
            </a:r>
            <a:endParaRPr lang="en-GB" sz="20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07000"/>
              </a:lnSpc>
              <a:spcAft>
                <a:spcPts val="800"/>
              </a:spcAft>
              <a:buNone/>
            </a:pPr>
            <a:r>
              <a:rPr lang="en-GB" sz="2400" u="sng" kern="100" dirty="0">
                <a:solidFill>
                  <a:srgbClr val="467886"/>
                </a:solidFill>
                <a:effectLst/>
                <a:latin typeface="Arial" panose="020B0604020202020204" pitchFamily="34" charset="0"/>
                <a:ea typeface="Aptos" panose="020B0004020202020204" pitchFamily="34" charset="0"/>
                <a:cs typeface="Times New Roman" panose="02020603050405020304" pitchFamily="18" charset="0"/>
                <a:hlinkClick r:id="rId4"/>
              </a:rPr>
              <a:t>The London Loo Alliance</a:t>
            </a:r>
            <a:r>
              <a:rPr lang="en-GB" sz="2400" kern="100" dirty="0">
                <a:effectLst/>
                <a:latin typeface="Arial" panose="020B0604020202020204" pitchFamily="34" charset="0"/>
                <a:ea typeface="Aptos" panose="020B0004020202020204" pitchFamily="34" charset="0"/>
                <a:cs typeface="Times New Roman" panose="02020603050405020304" pitchFamily="18" charset="0"/>
              </a:rPr>
              <a:t> </a:t>
            </a:r>
            <a:endParaRPr lang="en-GB" sz="20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07000"/>
              </a:lnSpc>
              <a:spcAft>
                <a:spcPts val="800"/>
              </a:spcAft>
              <a:buNone/>
            </a:pPr>
            <a:r>
              <a:rPr lang="en-GB" sz="2400" b="1" kern="100" dirty="0">
                <a:effectLst/>
                <a:latin typeface="Arial" panose="020B0604020202020204" pitchFamily="34" charset="0"/>
                <a:ea typeface="Aptos" panose="020B0004020202020204" pitchFamily="34" charset="0"/>
                <a:cs typeface="Times New Roman" panose="02020603050405020304" pitchFamily="18" charset="0"/>
              </a:rPr>
              <a:t>British Toilet Association</a:t>
            </a:r>
            <a:endParaRPr lang="en-GB" sz="20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07000"/>
              </a:lnSpc>
              <a:spcAft>
                <a:spcPts val="800"/>
              </a:spcAft>
              <a:buNone/>
            </a:pPr>
            <a:r>
              <a:rPr lang="en-GB" sz="2400" u="sng" dirty="0">
                <a:latin typeface="Arial" panose="020B0604020202020204" pitchFamily="34" charset="0"/>
                <a:cs typeface="Arial" panose="020B0604020202020204" pitchFamily="34" charset="0"/>
                <a:hlinkClick r:id="rId5"/>
              </a:rPr>
              <a:t>Legalise Loos Campaign</a:t>
            </a:r>
            <a:endParaRPr lang="en-GB" sz="2400" u="sng" dirty="0">
              <a:latin typeface="Arial" panose="020B0604020202020204" pitchFamily="34" charset="0"/>
              <a:cs typeface="Arial" panose="020B0604020202020204" pitchFamily="34" charset="0"/>
            </a:endParaRPr>
          </a:p>
          <a:p>
            <a:pPr>
              <a:lnSpc>
                <a:spcPct val="107000"/>
              </a:lnSpc>
              <a:spcAft>
                <a:spcPts val="800"/>
              </a:spcAft>
              <a:buNone/>
            </a:pPr>
            <a:r>
              <a:rPr lang="en-GB" sz="2400" b="1" kern="100" dirty="0">
                <a:effectLst/>
                <a:latin typeface="Arial" panose="020B0604020202020204" pitchFamily="34" charset="0"/>
                <a:ea typeface="Aptos" panose="020B0004020202020204" pitchFamily="34" charset="0"/>
                <a:cs typeface="Times New Roman" panose="02020603050405020304" pitchFamily="18" charset="0"/>
              </a:rPr>
              <a:t>The Chartered Institute of Plumbing and Heating Engineering </a:t>
            </a:r>
            <a:endParaRPr lang="en-GB" sz="20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07000"/>
              </a:lnSpc>
              <a:spcAft>
                <a:spcPts val="800"/>
              </a:spcAft>
              <a:buNone/>
            </a:pPr>
            <a:r>
              <a:rPr lang="en-GB" sz="2400" u="sng" kern="100" dirty="0">
                <a:solidFill>
                  <a:srgbClr val="467886"/>
                </a:solidFill>
                <a:effectLst/>
                <a:latin typeface="Arial" panose="020B0604020202020204" pitchFamily="34" charset="0"/>
                <a:ea typeface="Aptos" panose="020B0004020202020204" pitchFamily="34" charset="0"/>
                <a:cs typeface="Times New Roman" panose="02020603050405020304" pitchFamily="18" charset="0"/>
                <a:hlinkClick r:id="rId6"/>
              </a:rPr>
              <a:t>‘Love your local </a:t>
            </a:r>
            <a:r>
              <a:rPr lang="en-GB" sz="2400" u="sng" kern="100" dirty="0" err="1">
                <a:solidFill>
                  <a:srgbClr val="467886"/>
                </a:solidFill>
                <a:effectLst/>
                <a:latin typeface="Arial" panose="020B0604020202020204" pitchFamily="34" charset="0"/>
                <a:ea typeface="Aptos" panose="020B0004020202020204" pitchFamily="34" charset="0"/>
                <a:cs typeface="Times New Roman" panose="02020603050405020304" pitchFamily="18" charset="0"/>
                <a:hlinkClick r:id="rId6"/>
              </a:rPr>
              <a:t>lav</a:t>
            </a:r>
            <a:r>
              <a:rPr lang="en-GB" sz="2400" u="sng" kern="100" dirty="0">
                <a:solidFill>
                  <a:srgbClr val="467886"/>
                </a:solidFill>
                <a:effectLst/>
                <a:latin typeface="Arial" panose="020B0604020202020204" pitchFamily="34" charset="0"/>
                <a:ea typeface="Aptos" panose="020B0004020202020204" pitchFamily="34" charset="0"/>
                <a:cs typeface="Times New Roman" panose="02020603050405020304" pitchFamily="18" charset="0"/>
                <a:hlinkClick r:id="rId6"/>
              </a:rPr>
              <a:t>’ campaign</a:t>
            </a:r>
            <a:r>
              <a:rPr lang="en-GB" sz="2400" kern="100" dirty="0">
                <a:effectLst/>
                <a:latin typeface="Arial" panose="020B0604020202020204" pitchFamily="34" charset="0"/>
                <a:ea typeface="Aptos" panose="020B0004020202020204" pitchFamily="34" charset="0"/>
                <a:cs typeface="Times New Roman" panose="02020603050405020304" pitchFamily="18" charset="0"/>
              </a:rPr>
              <a:t> </a:t>
            </a:r>
            <a:endParaRPr lang="en-GB" sz="20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07000"/>
              </a:lnSpc>
              <a:spcAft>
                <a:spcPts val="800"/>
              </a:spcAft>
              <a:buNone/>
            </a:pPr>
            <a:r>
              <a:rPr lang="en-GB" sz="2800" b="1" kern="100" dirty="0">
                <a:solidFill>
                  <a:srgbClr val="76923C"/>
                </a:solidFill>
                <a:effectLst/>
                <a:latin typeface="Arial" panose="020B0604020202020204" pitchFamily="34" charset="0"/>
                <a:ea typeface="Aptos" panose="020B0004020202020204" pitchFamily="34" charset="0"/>
                <a:cs typeface="Times New Roman" panose="02020603050405020304" pitchFamily="18" charset="0"/>
              </a:rPr>
              <a:t>Video Content</a:t>
            </a:r>
            <a:endParaRPr lang="en-GB" sz="20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07000"/>
              </a:lnSpc>
              <a:spcAft>
                <a:spcPts val="800"/>
              </a:spcAft>
              <a:buNone/>
            </a:pPr>
            <a:r>
              <a:rPr lang="en-GB" sz="2400" b="1" u="sng" kern="100" dirty="0">
                <a:solidFill>
                  <a:srgbClr val="467886"/>
                </a:solidFill>
                <a:effectLst/>
                <a:latin typeface="Arial" panose="020B0604020202020204" pitchFamily="34" charset="0"/>
                <a:ea typeface="Aptos" panose="020B0004020202020204" pitchFamily="34" charset="0"/>
                <a:cs typeface="Times New Roman" panose="02020603050405020304" pitchFamily="18" charset="0"/>
                <a:hlinkClick r:id="rId7"/>
              </a:rPr>
              <a:t>Toilets4London</a:t>
            </a:r>
            <a:endParaRPr lang="en-GB" sz="2000" kern="100" dirty="0">
              <a:effectLst/>
              <a:latin typeface="Aptos" panose="020B0004020202020204" pitchFamily="34" charset="0"/>
              <a:ea typeface="Aptos" panose="020B0004020202020204" pitchFamily="34" charset="0"/>
              <a:cs typeface="Times New Roman" panose="02020603050405020304" pitchFamily="18" charset="0"/>
            </a:endParaRPr>
          </a:p>
          <a:p>
            <a:pPr marL="285750" indent="-285750">
              <a:buFont typeface="Arial" panose="020B0604020202020204" pitchFamily="34" charset="0"/>
              <a:buChar char="•"/>
            </a:pPr>
            <a:endParaRPr lang="en-GB" sz="2400" kern="100" dirty="0">
              <a:latin typeface="Arial" panose="020B0604020202020204" pitchFamily="34" charset="0"/>
              <a:ea typeface="Calibri"/>
              <a:cs typeface="Times New Roman" panose="02020603050405020304" pitchFamily="18" charset="0"/>
            </a:endParaRPr>
          </a:p>
          <a:p>
            <a:pPr marL="285750" indent="-285750" algn="just">
              <a:buFont typeface="Arial" panose="020B0604020202020204" pitchFamily="34" charset="0"/>
              <a:buChar char="•"/>
            </a:pPr>
            <a:endParaRPr lang="en-GB" sz="2400" dirty="0">
              <a:latin typeface="Arial" panose="020B0604020202020204" pitchFamily="34" charset="0"/>
              <a:ea typeface="Calibri"/>
              <a:cs typeface="Arial" panose="020B0604020202020204" pitchFamily="34" charset="0"/>
            </a:endParaRPr>
          </a:p>
          <a:p>
            <a:pPr algn="just"/>
            <a:endParaRPr lang="en-GB" sz="2400" dirty="0">
              <a:latin typeface="Arial" panose="020B0604020202020204" pitchFamily="34" charset="0"/>
              <a:ea typeface="Calibri" panose="020F0502020204030204" pitchFamily="34" charset="0"/>
              <a:cs typeface="Times New Roman" panose="02020603050405020304" pitchFamily="18" charset="0"/>
            </a:endParaRPr>
          </a:p>
          <a:p>
            <a:pPr marL="285750" indent="-285750" algn="just">
              <a:buFont typeface="Arial" panose="020B0604020202020204" pitchFamily="34" charset="0"/>
              <a:buChar char="•"/>
            </a:pPr>
            <a:endParaRPr lang="en-GB" sz="2400" dirty="0">
              <a:latin typeface="Arial" panose="020B060402020202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69267477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5335c970-b23a-43b1-895c-ecc68e704308">
      <Terms xmlns="http://schemas.microsoft.com/office/infopath/2007/PartnerControls"/>
    </lcf76f155ced4ddcb4097134ff3c332f>
    <TaxCatchAll xmlns="5622378c-765f-413a-844f-98a2e15c9886" xsi:nil="true"/>
    <_Flow_SignoffStatus xmlns="5335c970-b23a-43b1-895c-ecc68e704308"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43D0A99C71207D4DBF3F523628FBB30C" ma:contentTypeVersion="17" ma:contentTypeDescription="Create a new document." ma:contentTypeScope="" ma:versionID="93c2f0cda5596a9f32a9d640fa334023">
  <xsd:schema xmlns:xsd="http://www.w3.org/2001/XMLSchema" xmlns:xs="http://www.w3.org/2001/XMLSchema" xmlns:p="http://schemas.microsoft.com/office/2006/metadata/properties" xmlns:ns2="5622378c-765f-413a-844f-98a2e15c9886" xmlns:ns3="5335c970-b23a-43b1-895c-ecc68e704308" targetNamespace="http://schemas.microsoft.com/office/2006/metadata/properties" ma:root="true" ma:fieldsID="20142965f0aaf8f4171fee97b786e381" ns2:_="" ns3:_="">
    <xsd:import namespace="5622378c-765f-413a-844f-98a2e15c9886"/>
    <xsd:import namespace="5335c970-b23a-43b1-895c-ecc68e704308"/>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LengthInSeconds" minOccurs="0"/>
                <xsd:element ref="ns3:MediaServiceDateTaken" minOccurs="0"/>
                <xsd:element ref="ns3:lcf76f155ced4ddcb4097134ff3c332f" minOccurs="0"/>
                <xsd:element ref="ns2:TaxCatchAll" minOccurs="0"/>
                <xsd:element ref="ns3:MediaServiceGenerationTime" minOccurs="0"/>
                <xsd:element ref="ns3:MediaServiceEventHashCode" minOccurs="0"/>
                <xsd:element ref="ns3:MediaServiceOCR" minOccurs="0"/>
                <xsd:element ref="ns3:MediaServiceObjectDetectorVersions" minOccurs="0"/>
                <xsd:element ref="ns3:MediaServiceLocation" minOccurs="0"/>
                <xsd:element ref="ns3:MediaServiceSearchProperties" minOccurs="0"/>
                <xsd:element ref="ns3:_Flow_SignoffStatus" minOccurs="0"/>
                <xsd:element ref="ns3: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622378c-765f-413a-844f-98a2e15c9886"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TaxCatchAll" ma:index="16" nillable="true" ma:displayName="Taxonomy Catch All Column" ma:hidden="true" ma:list="{54555ab2-5813-423b-b832-edac698632d2}" ma:internalName="TaxCatchAll" ma:showField="CatchAllData" ma:web="5622378c-765f-413a-844f-98a2e15c9886">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5335c970-b23a-43b1-895c-ecc68e704308"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LengthInSeconds" ma:index="12" nillable="true" ma:displayName="MediaLengthInSeconds" ma:hidden="true" ma:internalName="MediaLengthInSeconds" ma:readOnly="true">
      <xsd:simpleType>
        <xsd:restriction base="dms:Unknown"/>
      </xsd:simpleType>
    </xsd:element>
    <xsd:element name="MediaServiceDateTaken" ma:index="13" nillable="true" ma:displayName="MediaServiceDateTaken" ma:hidden="true" ma:indexed="true" ma:internalName="MediaServiceDateTaken" ma:readOnly="true">
      <xsd:simpleType>
        <xsd:restriction base="dms:Text"/>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5765771d-2ef9-43b5-8224-2292eac86ae0" ma:termSetId="09814cd3-568e-fe90-9814-8d621ff8fb84" ma:anchorId="fba54fb3-c3e1-fe81-a776-ca4b69148c4d" ma:open="true" ma:isKeyword="false">
      <xsd:complexType>
        <xsd:sequence>
          <xsd:element ref="pc:Terms" minOccurs="0" maxOccurs="1"/>
        </xsd:sequence>
      </xsd:complex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element name="MediaServiceObjectDetectorVersions" ma:index="20" nillable="true" ma:displayName="MediaServiceObjectDetectorVersions" ma:description="" ma:hidden="true" ma:indexed="true" ma:internalName="MediaServiceObjectDetectorVersions" ma:readOnly="true">
      <xsd:simpleType>
        <xsd:restriction base="dms:Text"/>
      </xsd:simpleType>
    </xsd:element>
    <xsd:element name="MediaServiceLocation" ma:index="21" nillable="true" ma:displayName="Location" ma:description="" ma:indexed="true" ma:internalName="MediaServiceLocation"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element name="_Flow_SignoffStatus" ma:index="23" nillable="true" ma:displayName="Sign-off status" ma:internalName="_x0024_Resources_x003a_core_x002c_Signoff_Status">
      <xsd:simpleType>
        <xsd:restriction base="dms:Text"/>
      </xsd:simpleType>
    </xsd:element>
    <xsd:element name="MediaServiceBillingMetadata" ma:index="24" nillable="true" ma:displayName="MediaServiceBillingMetadata" ma:hidden="true" ma:internalName="MediaServiceBilling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404F72D4-258A-43A8-9F75-5E8A2FC6AF91}">
  <ds:schemaRefs>
    <ds:schemaRef ds:uri="5335c970-b23a-43b1-895c-ecc68e704308"/>
    <ds:schemaRef ds:uri="5622378c-765f-413a-844f-98a2e15c9886"/>
    <ds:schemaRef ds:uri="http://schemas.microsoft.com/office/2006/metadata/properties"/>
    <ds:schemaRef ds:uri="http://schemas.microsoft.com/office/infopath/2007/PartnerControls"/>
  </ds:schemaRefs>
</ds:datastoreItem>
</file>

<file path=customXml/itemProps2.xml><?xml version="1.0" encoding="utf-8"?>
<ds:datastoreItem xmlns:ds="http://schemas.openxmlformats.org/officeDocument/2006/customXml" ds:itemID="{DB20C1A7-42BB-4BC0-ADE9-BF9821CE249F}">
  <ds:schemaRefs>
    <ds:schemaRef ds:uri="http://schemas.microsoft.com/sharepoint/v3/contenttype/forms"/>
  </ds:schemaRefs>
</ds:datastoreItem>
</file>

<file path=customXml/itemProps3.xml><?xml version="1.0" encoding="utf-8"?>
<ds:datastoreItem xmlns:ds="http://schemas.openxmlformats.org/officeDocument/2006/customXml" ds:itemID="{3CD0A9D6-75AA-4D92-A923-1613AEF486B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622378c-765f-413a-844f-98a2e15c9886"/>
    <ds:schemaRef ds:uri="5335c970-b23a-43b1-895c-ecc68e70430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3</TotalTime>
  <Words>1345</Words>
  <Application>Microsoft Office PowerPoint</Application>
  <PresentationFormat>Widescreen</PresentationFormat>
  <Paragraphs>78</Paragraphs>
  <Slides>9</Slides>
  <Notes>8</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9</vt:i4>
      </vt:variant>
    </vt:vector>
  </HeadingPairs>
  <TitlesOfParts>
    <vt:vector size="14" baseType="lpstr">
      <vt:lpstr>Aptos</vt:lpstr>
      <vt:lpstr>Aptos Display</vt:lpstr>
      <vt:lpstr>Arial</vt:lpstr>
      <vt:lpstr>Georgia</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Bláithín Carroll</dc:creator>
  <cp:lastModifiedBy>Aanchal Mann</cp:lastModifiedBy>
  <cp:revision>1</cp:revision>
  <dcterms:created xsi:type="dcterms:W3CDTF">2025-10-23T09:20:03Z</dcterms:created>
  <dcterms:modified xsi:type="dcterms:W3CDTF">2026-03-09T15:00:38Z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0x01010043D0A99C71207D4DBF3F523628FBB30C</vt:lpwstr>
  </property>
  <property fmtid="{D5CDD505-2E9C-101B-9397-08002B2CF9AE}" pid="3" name="MediaServiceImageTags">
    <vt:lpwstr/>
  </property>
</Properties>
</file>