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7" r:id="rId5"/>
    <p:sldId id="259" r:id="rId6"/>
    <p:sldId id="258" r:id="rId7"/>
    <p:sldId id="265" r:id="rId8"/>
    <p:sldId id="266" r:id="rId9"/>
    <p:sldId id="260" r:id="rId10"/>
    <p:sldId id="267" r:id="rId11"/>
    <p:sldId id="268" r:id="rId12"/>
    <p:sldId id="26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07FF35-5B57-D3BD-AD68-ACA695823354}" name="Tobias Arno" initials="TA" userId="S::t.arno@nfwi.org.uk::33bc597a-9acc-47cd-a9c1-fc929f74031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AD0C43-3F8F-43C8-9A45-E3848336B42F}" v="8" dt="2026-03-09T14:55:50.3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083" autoAdjust="0"/>
  </p:normalViewPr>
  <p:slideViewPr>
    <p:cSldViewPr snapToGrid="0">
      <p:cViewPr varScale="1">
        <p:scale>
          <a:sx n="45" d="100"/>
          <a:sy n="45" d="100"/>
        </p:scale>
        <p:origin x="149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nchal Mann" userId="3ea3ad81-890e-4a92-be22-36a7609ad479" providerId="ADAL" clId="{A5C87894-63FE-4C68-BB20-65209E3D94CB}"/>
    <pc:docChg chg="undo custSel modSld">
      <pc:chgData name="Aanchal Mann" userId="3ea3ad81-890e-4a92-be22-36a7609ad479" providerId="ADAL" clId="{A5C87894-63FE-4C68-BB20-65209E3D94CB}" dt="2026-03-09T14:55:49.964" v="50" actId="20577"/>
      <pc:docMkLst>
        <pc:docMk/>
      </pc:docMkLst>
      <pc:sldChg chg="modSp mod modNotesTx">
        <pc:chgData name="Aanchal Mann" userId="3ea3ad81-890e-4a92-be22-36a7609ad479" providerId="ADAL" clId="{A5C87894-63FE-4C68-BB20-65209E3D94CB}" dt="2026-03-09T14:55:49.964" v="50" actId="20577"/>
        <pc:sldMkLst>
          <pc:docMk/>
          <pc:sldMk cId="2021119077" sldId="260"/>
        </pc:sldMkLst>
        <pc:spChg chg="mod">
          <ac:chgData name="Aanchal Mann" userId="3ea3ad81-890e-4a92-be22-36a7609ad479" providerId="ADAL" clId="{A5C87894-63FE-4C68-BB20-65209E3D94CB}" dt="2026-03-09T14:55:20.929" v="49" actId="20577"/>
          <ac:spMkLst>
            <pc:docMk/>
            <pc:sldMk cId="2021119077" sldId="260"/>
            <ac:spMk id="7" creationId="{C0659639-3DA6-8F15-0858-D2FC37AFD0F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710992-B4F3-47B3-8843-17E02E1B7B32}" type="datetimeFigureOut">
              <a:rPr lang="en-GB" smtClean="0"/>
              <a:t>09/03/2026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1E83C3-0A83-4FE9-9523-A776494C8E81}" type="slidenum">
              <a:rPr lang="en-GB" smtClean="0"/>
              <a:t>‹#›</a:t>
            </a:fld>
            <a:endParaRPr lang="en-GB"/>
          </a:p>
        </p:txBody>
      </p:sp>
    </p:spTree>
    <p:extLst>
      <p:ext uri="{BB962C8B-B14F-4D97-AF65-F5344CB8AC3E}">
        <p14:creationId xmlns:p14="http://schemas.microsoft.com/office/powerpoint/2010/main" val="2666467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uk/government/statistics/rough-sleeping-snapshot-in-england-autumn-202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london.gov.uk/who-we-are/what-london-assembly-does/london-assembly-publications/living-limbo-londons-temporary-accommodation-crisis#:~:text=The%20report's%20key%20findings%20include:%20*%20Of,more%20funding%20for%20innovative%20temporary%20accommodation%20project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omeless.org.uk/areas-of-expertise/meeting-diverse-needs/ending-womens-homelessness/#:~:text=The%20real%20picture%20of%20how%20many%20women,accommodation%20or%20hidden%20sites%20when%20rough%20sleep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3FF9B62-AFFB-4792-B230-675C39F9DEAC}" type="slidenum">
              <a:rPr lang="en-GB" smtClean="0"/>
              <a:t>1</a:t>
            </a:fld>
            <a:endParaRPr lang="en-GB"/>
          </a:p>
        </p:txBody>
      </p:sp>
    </p:spTree>
    <p:extLst>
      <p:ext uri="{BB962C8B-B14F-4D97-AF65-F5344CB8AC3E}">
        <p14:creationId xmlns:p14="http://schemas.microsoft.com/office/powerpoint/2010/main" val="2340923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C2F40-2127-179F-99D1-149BE35CD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F12EF-1371-1804-34BB-A2C7D0006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76482-439B-685B-5D0D-286ABA8442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81A160-88E4-E214-160A-894125692D86}"/>
              </a:ext>
            </a:extLst>
          </p:cNvPr>
          <p:cNvSpPr>
            <a:spLocks noGrp="1"/>
          </p:cNvSpPr>
          <p:nvPr>
            <p:ph type="sldNum" sz="quarter" idx="10"/>
          </p:nvPr>
        </p:nvSpPr>
        <p:spPr/>
        <p:txBody>
          <a:bodyPr/>
          <a:lstStyle/>
          <a:p>
            <a:fld id="{93FF9B62-AFFB-4792-B230-675C39F9DEAC}" type="slidenum">
              <a:rPr lang="en-GB" smtClean="0"/>
              <a:t>10</a:t>
            </a:fld>
            <a:endParaRPr lang="en-GB"/>
          </a:p>
        </p:txBody>
      </p:sp>
    </p:spTree>
    <p:extLst>
      <p:ext uri="{BB962C8B-B14F-4D97-AF65-F5344CB8AC3E}">
        <p14:creationId xmlns:p14="http://schemas.microsoft.com/office/powerpoint/2010/main" val="329633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3FF9B62-AFFB-4792-B230-675C39F9DEAC}" type="slidenum">
              <a:rPr lang="en-GB" smtClean="0"/>
              <a:t>2</a:t>
            </a:fld>
            <a:endParaRPr lang="en-GB"/>
          </a:p>
        </p:txBody>
      </p:sp>
    </p:spTree>
    <p:extLst>
      <p:ext uri="{BB962C8B-B14F-4D97-AF65-F5344CB8AC3E}">
        <p14:creationId xmlns:p14="http://schemas.microsoft.com/office/powerpoint/2010/main" val="3367705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number of rough sleepers is on the rise, with projections indicating a continued increase over the next decade (</a:t>
            </a:r>
            <a:r>
              <a:rPr lang="en-GB" sz="1200" u="sng" dirty="0">
                <a:hlinkClick r:id="rId3"/>
              </a:rPr>
              <a:t>Crisis</a:t>
            </a:r>
            <a:r>
              <a:rPr lang="en-GB"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According to the Single Homelessness Project, by hiding from the dangers of being visible on the streets, women are hidden from the outreach and homelessness services they need and deserve. . Moreover, the average life expectancy for female rough sleepers in the UK is 43, and they are nine times more likely to take their own life than the general population.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Slide Number Placeholder 3"/>
          <p:cNvSpPr>
            <a:spLocks noGrp="1"/>
          </p:cNvSpPr>
          <p:nvPr>
            <p:ph type="sldNum" sz="quarter" idx="10"/>
          </p:nvPr>
        </p:nvSpPr>
        <p:spPr/>
        <p:txBody>
          <a:bodyPr/>
          <a:lstStyle/>
          <a:p>
            <a:fld id="{93FF9B62-AFFB-4792-B230-675C39F9DEAC}" type="slidenum">
              <a:rPr lang="en-GB" smtClean="0"/>
              <a:t>3</a:t>
            </a:fld>
            <a:endParaRPr lang="en-GB"/>
          </a:p>
        </p:txBody>
      </p:sp>
    </p:spTree>
    <p:extLst>
      <p:ext uri="{BB962C8B-B14F-4D97-AF65-F5344CB8AC3E}">
        <p14:creationId xmlns:p14="http://schemas.microsoft.com/office/powerpoint/2010/main" val="3441059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B41A4-EB21-08E3-5F8B-A80FC269E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94816-D4D7-E4F3-92DF-73DBCE28A7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3C027-19CE-5B10-EC44-5470F7B86B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Offering poor-quality temporary accommodation has become big business for private corporations who exploit the lack of scrutiny from the government, prioritising profit over fit-for-purpose housing (</a:t>
            </a:r>
            <a:r>
              <a:rPr lang="en-GB" sz="1200" u="sng" dirty="0">
                <a:hlinkClick r:id="rId3"/>
              </a:rPr>
              <a:t>London Assembly Housing Committee</a:t>
            </a:r>
            <a:r>
              <a:rPr lang="en-GB" sz="1200" dirty="0"/>
              <a:t>).</a:t>
            </a:r>
          </a:p>
          <a:p>
            <a:endParaRPr lang="en-GB" dirty="0"/>
          </a:p>
        </p:txBody>
      </p:sp>
      <p:sp>
        <p:nvSpPr>
          <p:cNvPr id="4" name="Slide Number Placeholder 3">
            <a:extLst>
              <a:ext uri="{FF2B5EF4-FFF2-40B4-BE49-F238E27FC236}">
                <a16:creationId xmlns:a16="http://schemas.microsoft.com/office/drawing/2014/main" id="{DFF33904-ECD3-C11C-35A7-99D8D60EEFDB}"/>
              </a:ext>
            </a:extLst>
          </p:cNvPr>
          <p:cNvSpPr>
            <a:spLocks noGrp="1"/>
          </p:cNvSpPr>
          <p:nvPr>
            <p:ph type="sldNum" sz="quarter" idx="10"/>
          </p:nvPr>
        </p:nvSpPr>
        <p:spPr/>
        <p:txBody>
          <a:bodyPr/>
          <a:lstStyle/>
          <a:p>
            <a:fld id="{93FF9B62-AFFB-4792-B230-675C39F9DEAC}" type="slidenum">
              <a:rPr lang="en-GB" smtClean="0"/>
              <a:t>4</a:t>
            </a:fld>
            <a:endParaRPr lang="en-GB"/>
          </a:p>
        </p:txBody>
      </p:sp>
    </p:spTree>
    <p:extLst>
      <p:ext uri="{BB962C8B-B14F-4D97-AF65-F5344CB8AC3E}">
        <p14:creationId xmlns:p14="http://schemas.microsoft.com/office/powerpoint/2010/main" val="4150419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06DD2-4D32-2B18-6990-D4B85D1D26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16793-5D75-2235-C212-6B50A5257C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F5E5A-05F0-8F5C-24F4-7CD572E1889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8C5A703-7234-9986-7752-D51491B914A0}"/>
              </a:ext>
            </a:extLst>
          </p:cNvPr>
          <p:cNvSpPr>
            <a:spLocks noGrp="1"/>
          </p:cNvSpPr>
          <p:nvPr>
            <p:ph type="sldNum" sz="quarter" idx="10"/>
          </p:nvPr>
        </p:nvSpPr>
        <p:spPr/>
        <p:txBody>
          <a:bodyPr/>
          <a:lstStyle/>
          <a:p>
            <a:fld id="{93FF9B62-AFFB-4792-B230-675C39F9DEAC}" type="slidenum">
              <a:rPr lang="en-GB" smtClean="0"/>
              <a:t>5</a:t>
            </a:fld>
            <a:endParaRPr lang="en-GB"/>
          </a:p>
        </p:txBody>
      </p:sp>
    </p:spTree>
    <p:extLst>
      <p:ext uri="{BB962C8B-B14F-4D97-AF65-F5344CB8AC3E}">
        <p14:creationId xmlns:p14="http://schemas.microsoft.com/office/powerpoint/2010/main" val="3071316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F5A3E-35AD-2F33-7E0A-510CEF4EB1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35BB4-54A9-8884-F8C6-7F5706B40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A888B-0FB3-4A9E-6502-188ED5740F02}"/>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Local authorities broadly welcomed the strategy but warned that significant additional action will still be needed, particularly to reduce the number of families in temporary accommodation. However, charities have criticised the strategy for lacking clear targets or timelines for ending homelessness.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Homelessness charities and campaigners have criticised the government for a lack of urgency and detail in their plan to build more housing, with current progress months behind schedule. Government plans have also failed to recognise how men and women can experience homelessness differently, therefore often requiring tailored support. Finally, plans show a lack of commitment to long-term funding, and neither are the plans ambitious enough to adequately resolve the housing crisis, particularly when incorporating the scale of the temporary housing crisis. </a:t>
            </a:r>
          </a:p>
          <a:p>
            <a:endParaRPr lang="en-GB" dirty="0"/>
          </a:p>
        </p:txBody>
      </p:sp>
      <p:sp>
        <p:nvSpPr>
          <p:cNvPr id="4" name="Slide Number Placeholder 3">
            <a:extLst>
              <a:ext uri="{FF2B5EF4-FFF2-40B4-BE49-F238E27FC236}">
                <a16:creationId xmlns:a16="http://schemas.microsoft.com/office/drawing/2014/main" id="{2399D115-A294-DDCA-E2DF-86F315A5198F}"/>
              </a:ext>
            </a:extLst>
          </p:cNvPr>
          <p:cNvSpPr>
            <a:spLocks noGrp="1"/>
          </p:cNvSpPr>
          <p:nvPr>
            <p:ph type="sldNum" sz="quarter" idx="10"/>
          </p:nvPr>
        </p:nvSpPr>
        <p:spPr/>
        <p:txBody>
          <a:bodyPr/>
          <a:lstStyle/>
          <a:p>
            <a:fld id="{93FF9B62-AFFB-4792-B230-675C39F9DEAC}" type="slidenum">
              <a:rPr lang="en-GB" smtClean="0"/>
              <a:t>6</a:t>
            </a:fld>
            <a:endParaRPr lang="en-GB"/>
          </a:p>
        </p:txBody>
      </p:sp>
    </p:spTree>
    <p:extLst>
      <p:ext uri="{BB962C8B-B14F-4D97-AF65-F5344CB8AC3E}">
        <p14:creationId xmlns:p14="http://schemas.microsoft.com/office/powerpoint/2010/main" val="1164762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23420-7A6D-E938-C92A-9B397BC7CC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82105-97C9-CABB-566A-9B4BCF182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F31576-3B34-E65A-56F9-68CF3E92B46E}"/>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With regards to women’s homelessness, campaign groups are calling for better data collection and analysis to accurately capture the scale of the women’s homelessness crisis, as well as resources that map women-only homelessness support services. It remains that there is no single UK government-led national women’s homelessness strategy.  Homeless Link has produced a ‘</a:t>
            </a:r>
            <a:r>
              <a:rPr lang="en-GB" sz="1200" u="sng" kern="1200" dirty="0">
                <a:solidFill>
                  <a:schemeClr val="tx1"/>
                </a:solidFill>
                <a:effectLst/>
                <a:latin typeface="+mn-lt"/>
                <a:ea typeface="+mn-ea"/>
                <a:cs typeface="+mn-cs"/>
                <a:hlinkClick r:id="rId3"/>
              </a:rPr>
              <a:t>Gendered Lens Framework’</a:t>
            </a:r>
            <a:r>
              <a:rPr lang="en-GB" sz="1200" kern="1200" dirty="0">
                <a:solidFill>
                  <a:schemeClr val="tx1"/>
                </a:solidFill>
                <a:effectLst/>
                <a:latin typeface="+mn-lt"/>
                <a:ea typeface="+mn-ea"/>
                <a:cs typeface="+mn-cs"/>
              </a:rPr>
              <a:t> to support homelessness services to take a gender informed approach to improve outcomes for women, which campaigners are calling for services to adopt. </a:t>
            </a:r>
            <a:endParaRPr lang="en-GB" dirty="0"/>
          </a:p>
        </p:txBody>
      </p:sp>
      <p:sp>
        <p:nvSpPr>
          <p:cNvPr id="4" name="Slide Number Placeholder 3">
            <a:extLst>
              <a:ext uri="{FF2B5EF4-FFF2-40B4-BE49-F238E27FC236}">
                <a16:creationId xmlns:a16="http://schemas.microsoft.com/office/drawing/2014/main" id="{366D9874-BA91-FC0F-43F9-75057F59E3AD}"/>
              </a:ext>
            </a:extLst>
          </p:cNvPr>
          <p:cNvSpPr>
            <a:spLocks noGrp="1"/>
          </p:cNvSpPr>
          <p:nvPr>
            <p:ph type="sldNum" sz="quarter" idx="10"/>
          </p:nvPr>
        </p:nvSpPr>
        <p:spPr/>
        <p:txBody>
          <a:bodyPr/>
          <a:lstStyle/>
          <a:p>
            <a:fld id="{93FF9B62-AFFB-4792-B230-675C39F9DEAC}" type="slidenum">
              <a:rPr lang="en-GB" smtClean="0"/>
              <a:t>7</a:t>
            </a:fld>
            <a:endParaRPr lang="en-GB"/>
          </a:p>
        </p:txBody>
      </p:sp>
    </p:spTree>
    <p:extLst>
      <p:ext uri="{BB962C8B-B14F-4D97-AF65-F5344CB8AC3E}">
        <p14:creationId xmlns:p14="http://schemas.microsoft.com/office/powerpoint/2010/main" val="3819043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1B490-99C6-AAAE-6ACA-499F7468D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9E294-3CED-DAC5-3C7B-3783FF3370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07EA21-6B3D-8608-F5A2-7FB83383B4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E6CF1C-11C3-5F91-CE45-C7750F4F742F}"/>
              </a:ext>
            </a:extLst>
          </p:cNvPr>
          <p:cNvSpPr>
            <a:spLocks noGrp="1"/>
          </p:cNvSpPr>
          <p:nvPr>
            <p:ph type="sldNum" sz="quarter" idx="10"/>
          </p:nvPr>
        </p:nvSpPr>
        <p:spPr/>
        <p:txBody>
          <a:bodyPr/>
          <a:lstStyle/>
          <a:p>
            <a:fld id="{93FF9B62-AFFB-4792-B230-675C39F9DEAC}" type="slidenum">
              <a:rPr lang="en-GB" smtClean="0"/>
              <a:t>8</a:t>
            </a:fld>
            <a:endParaRPr lang="en-GB"/>
          </a:p>
        </p:txBody>
      </p:sp>
    </p:spTree>
    <p:extLst>
      <p:ext uri="{BB962C8B-B14F-4D97-AF65-F5344CB8AC3E}">
        <p14:creationId xmlns:p14="http://schemas.microsoft.com/office/powerpoint/2010/main" val="1446627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06092-3087-EF12-92A0-54D28FF56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8748F7-2E77-E16D-0DD8-035DD1CA8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C8A7D-C2B6-161C-A806-3D62D39A9E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CBAD90D-2391-5A2C-04A5-8829C450F25A}"/>
              </a:ext>
            </a:extLst>
          </p:cNvPr>
          <p:cNvSpPr>
            <a:spLocks noGrp="1"/>
          </p:cNvSpPr>
          <p:nvPr>
            <p:ph type="sldNum" sz="quarter" idx="10"/>
          </p:nvPr>
        </p:nvSpPr>
        <p:spPr/>
        <p:txBody>
          <a:bodyPr/>
          <a:lstStyle/>
          <a:p>
            <a:fld id="{93FF9B62-AFFB-4792-B230-675C39F9DEAC}" type="slidenum">
              <a:rPr lang="en-GB" smtClean="0"/>
              <a:t>9</a:t>
            </a:fld>
            <a:endParaRPr lang="en-GB"/>
          </a:p>
        </p:txBody>
      </p:sp>
    </p:spTree>
    <p:extLst>
      <p:ext uri="{BB962C8B-B14F-4D97-AF65-F5344CB8AC3E}">
        <p14:creationId xmlns:p14="http://schemas.microsoft.com/office/powerpoint/2010/main" val="2088087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B8FF4-8B63-A5FB-4D53-EB7DF454E4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D7E2C5E-F9FD-AB4E-BC5A-786A099B7F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4C141A-C62A-AA2B-5ACC-ACAF6A71A2F5}"/>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21A8DA7F-AA59-D4CC-07D9-8F9902455F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9D2095-9E42-9587-7172-D42356D8B45F}"/>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3260257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1BA15-DDFF-8EC1-3D6B-DB48CE6161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D3657BB-8D69-7BB7-02FB-150C3F3DD6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C035AE-3D4C-8EF2-1808-91270CFDE191}"/>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859322DE-22EB-D126-BAF5-3F5B938CCD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411CD9-E649-AAD8-8575-086B0E666807}"/>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241309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9182E0-BAF6-9EB4-9985-A494D6D314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25F2AF-C34D-C843-34EB-BF62425EA5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55C73E-CD64-E724-2B1E-23AB2B51525A}"/>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96B2CAAE-9A6C-4F81-AF40-B59B0415D9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601BAC-CAFD-CCD4-96F9-103042B30D9D}"/>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1312212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473F4-5240-7408-83EE-88A6D8ADF0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B5536F-EE5D-5AD7-4402-06D8E4584F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062B51-047C-28A8-C8B0-8BE1EFAC1C91}"/>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240A5A37-95BF-22BD-9A9B-57181BB65B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DD77A8-93FA-E090-A988-C9F3BD957478}"/>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483951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9AAB7-B303-F654-1CD5-F1D77D5B66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50239B0-3997-7B60-18E5-42BDB8682A8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0EBC1B-6CCA-2F6E-D771-95C70F989AD5}"/>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3D0059E9-178F-A653-2356-9850BDE7F6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0AA6D2-2008-2B04-1CEB-F346A82AC51E}"/>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603253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F71CB-194B-C06B-31F1-65547639BD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BC736E-DAF8-CADD-91EF-29668AC872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64A8528-53B8-FD0D-ECB1-0182E8140B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0571CFE-3FB9-0122-6FE6-1EEC6A42580B}"/>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6" name="Footer Placeholder 5">
            <a:extLst>
              <a:ext uri="{FF2B5EF4-FFF2-40B4-BE49-F238E27FC236}">
                <a16:creationId xmlns:a16="http://schemas.microsoft.com/office/drawing/2014/main" id="{72488ECF-CA9A-BCA0-48A6-BBEE6D1E2E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1F4625-F5C4-638D-6A36-DDAD53A35DE7}"/>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2415403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7661-E176-EBE8-5D34-EF14D5F62DD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233D4E-2DDF-0D50-3F0F-9091CD0C93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913A51-3138-356F-0C6F-339465F793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011F0C3-145A-B4DA-09E6-1A7C8E5C4C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A18AAD-8051-EC06-FFE8-EA27BB8D5A9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89BB967-5FC0-F284-AB39-65480B4EE45A}"/>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8" name="Footer Placeholder 7">
            <a:extLst>
              <a:ext uri="{FF2B5EF4-FFF2-40B4-BE49-F238E27FC236}">
                <a16:creationId xmlns:a16="http://schemas.microsoft.com/office/drawing/2014/main" id="{293E93E5-4D90-7CA9-0F91-FAE5761B34C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9CBA75C-436F-3855-5457-F189A8682BA4}"/>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1712914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60B48-57A2-3F88-2402-19C3D479B9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76C281-C861-C7A0-6AD5-E68B12DACFB0}"/>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4" name="Footer Placeholder 3">
            <a:extLst>
              <a:ext uri="{FF2B5EF4-FFF2-40B4-BE49-F238E27FC236}">
                <a16:creationId xmlns:a16="http://schemas.microsoft.com/office/drawing/2014/main" id="{205E8597-78E9-EFA1-5463-D58EC1E8C8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6195251-56B3-186E-0E90-B8C86A2C7971}"/>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742456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A22C35-BDD0-E620-482E-68C7711D1493}"/>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3" name="Footer Placeholder 2">
            <a:extLst>
              <a:ext uri="{FF2B5EF4-FFF2-40B4-BE49-F238E27FC236}">
                <a16:creationId xmlns:a16="http://schemas.microsoft.com/office/drawing/2014/main" id="{8CAC8297-2AE8-5254-9EC4-414222AF79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0581EE2-0112-26F7-DC1C-DC5F7332B9D0}"/>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1327828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D003-ACE4-C039-2EC7-5ABE993E72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644B00-4F92-C4B0-7290-5C890EBA06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12CA96-E401-0B11-BED8-8F8222A95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3E46D-40B6-91DD-73C6-91EABE6E321B}"/>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6" name="Footer Placeholder 5">
            <a:extLst>
              <a:ext uri="{FF2B5EF4-FFF2-40B4-BE49-F238E27FC236}">
                <a16:creationId xmlns:a16="http://schemas.microsoft.com/office/drawing/2014/main" id="{8ED9BC6F-FB28-EF7B-2BF3-6F14410185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60A0DC-4A82-532C-20CA-F12051F091F3}"/>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3652921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83950-EB52-1795-7351-BA50BCA12F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8831768-F041-6E1F-A26F-A4A4DD6373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F229AE7-EE36-95F9-DDF6-FE1A824342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46CE31-0A91-6E35-0C38-E8C587E89E54}"/>
              </a:ext>
            </a:extLst>
          </p:cNvPr>
          <p:cNvSpPr>
            <a:spLocks noGrp="1"/>
          </p:cNvSpPr>
          <p:nvPr>
            <p:ph type="dt" sz="half" idx="10"/>
          </p:nvPr>
        </p:nvSpPr>
        <p:spPr/>
        <p:txBody>
          <a:bodyPr/>
          <a:lstStyle/>
          <a:p>
            <a:fld id="{4651287A-7E65-4654-AFC4-B7C1CB27A21B}" type="datetimeFigureOut">
              <a:rPr lang="en-GB" smtClean="0"/>
              <a:t>09/03/2026</a:t>
            </a:fld>
            <a:endParaRPr lang="en-GB"/>
          </a:p>
        </p:txBody>
      </p:sp>
      <p:sp>
        <p:nvSpPr>
          <p:cNvPr id="6" name="Footer Placeholder 5">
            <a:extLst>
              <a:ext uri="{FF2B5EF4-FFF2-40B4-BE49-F238E27FC236}">
                <a16:creationId xmlns:a16="http://schemas.microsoft.com/office/drawing/2014/main" id="{E66D04C9-C21F-E0CD-38AB-DFCA566802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144794-7368-DDF6-8D9F-A2ACA30AD524}"/>
              </a:ext>
            </a:extLst>
          </p:cNvPr>
          <p:cNvSpPr>
            <a:spLocks noGrp="1"/>
          </p:cNvSpPr>
          <p:nvPr>
            <p:ph type="sldNum" sz="quarter" idx="12"/>
          </p:nvPr>
        </p:nvSpPr>
        <p:spPr/>
        <p:txBody>
          <a:bodyPr/>
          <a:lstStyle/>
          <a:p>
            <a:fld id="{074C1B34-1DD0-4175-834E-DB6554BC6547}" type="slidenum">
              <a:rPr lang="en-GB" smtClean="0"/>
              <a:t>‹#›</a:t>
            </a:fld>
            <a:endParaRPr lang="en-GB"/>
          </a:p>
        </p:txBody>
      </p:sp>
    </p:spTree>
    <p:extLst>
      <p:ext uri="{BB962C8B-B14F-4D97-AF65-F5344CB8AC3E}">
        <p14:creationId xmlns:p14="http://schemas.microsoft.com/office/powerpoint/2010/main" val="2593988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087ABF-7FAC-84BF-D7E9-B63F756E6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289CC2-3D8D-46A7-EDD1-BA89FF5167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415CA7-C740-036E-2919-DD51DC5529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51287A-7E65-4654-AFC4-B7C1CB27A21B}" type="datetimeFigureOut">
              <a:rPr lang="en-GB" smtClean="0"/>
              <a:t>09/03/2026</a:t>
            </a:fld>
            <a:endParaRPr lang="en-GB"/>
          </a:p>
        </p:txBody>
      </p:sp>
      <p:sp>
        <p:nvSpPr>
          <p:cNvPr id="5" name="Footer Placeholder 4">
            <a:extLst>
              <a:ext uri="{FF2B5EF4-FFF2-40B4-BE49-F238E27FC236}">
                <a16:creationId xmlns:a16="http://schemas.microsoft.com/office/drawing/2014/main" id="{0FC4CFA5-DF63-6BAF-B814-4CD253E90C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0E30990-2369-EAF9-52EB-0B4CD262C6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4C1B34-1DD0-4175-834E-DB6554BC6547}" type="slidenum">
              <a:rPr lang="en-GB" smtClean="0"/>
              <a:t>‹#›</a:t>
            </a:fld>
            <a:endParaRPr lang="en-GB"/>
          </a:p>
        </p:txBody>
      </p:sp>
    </p:spTree>
    <p:extLst>
      <p:ext uri="{BB962C8B-B14F-4D97-AF65-F5344CB8AC3E}">
        <p14:creationId xmlns:p14="http://schemas.microsoft.com/office/powerpoint/2010/main" val="719410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W95_d1lvg4k" TargetMode="External"/><Relationship Id="rId3" Type="http://schemas.openxmlformats.org/officeDocument/2006/relationships/image" Target="../media/image1.jpeg"/><Relationship Id="rId7" Type="http://schemas.openxmlformats.org/officeDocument/2006/relationships/hyperlink" Target="https://www.mungos.org/our-services/women/"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www.shp.org.uk/information-hub/for-professionals/women/" TargetMode="External"/><Relationship Id="rId5" Type="http://schemas.openxmlformats.org/officeDocument/2006/relationships/hyperlink" Target="https://www.crisis.org.uk/ending-homelessness/womens-homelessness-matters/" TargetMode="External"/><Relationship Id="rId4" Type="http://schemas.openxmlformats.org/officeDocument/2006/relationships/hyperlink" Target="https://www.maryleboneproject.org.uk/" TargetMode="External"/><Relationship Id="rId9" Type="http://schemas.openxmlformats.org/officeDocument/2006/relationships/hyperlink" Target="https://www.youtube.com/watch?v=QduqAiKVCe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england.shelter.org.uk/media/press_release/women_are_some_of_the_biggest_losers_in_englands_broken_housing_syste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www.crisis.org.uk/ending-homelessness/homelessness-knowledge-hub/homelessness-intersectionality/i-didn-t-expect-to-be-living-the-way-i-am-older-people-s-experiences-of-housing-precarity-and-homelessnes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13939" y="404664"/>
            <a:ext cx="8128599" cy="237626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sz="1400">
                <a:solidFill>
                  <a:srgbClr val="5E7803"/>
                </a:solidFill>
                <a:latin typeface="Georgia"/>
                <a:ea typeface="Georgia"/>
                <a:cs typeface="Georgia"/>
                <a:sym typeface="Georgia"/>
              </a:defRPr>
            </a:pPr>
            <a:r>
              <a:rPr lang="en-GB" sz="1400" dirty="0">
                <a:solidFill>
                  <a:srgbClr val="5E7803"/>
                </a:solidFill>
                <a:latin typeface="Arial" panose="020B0604020202020204" pitchFamily="34" charset="0"/>
                <a:ea typeface="Georgia"/>
                <a:cs typeface="Arial" panose="020B0604020202020204" pitchFamily="34" charset="0"/>
                <a:sym typeface="Georgia"/>
              </a:rPr>
              <a:t>National Federation of Women’s Institutes</a:t>
            </a:r>
            <a:br>
              <a:rPr lang="en-GB" sz="1400" dirty="0">
                <a:solidFill>
                  <a:srgbClr val="5E7803"/>
                </a:solidFill>
                <a:latin typeface="Arial" panose="020B0604020202020204" pitchFamily="34" charset="0"/>
                <a:ea typeface="Georgia"/>
                <a:cs typeface="Arial" panose="020B0604020202020204" pitchFamily="34" charset="0"/>
                <a:sym typeface="Georgia"/>
              </a:rPr>
            </a:br>
            <a:br>
              <a:rPr lang="en-GB" sz="1400" dirty="0">
                <a:solidFill>
                  <a:srgbClr val="5E7803"/>
                </a:solidFill>
                <a:latin typeface="Georgia"/>
                <a:ea typeface="Georgia"/>
                <a:cs typeface="Georgia"/>
                <a:sym typeface="Georgia"/>
              </a:rPr>
            </a:br>
            <a:endParaRPr lang="en-GB" sz="1400" dirty="0">
              <a:solidFill>
                <a:srgbClr val="5E7803"/>
              </a:solidFill>
              <a:latin typeface="Georgia"/>
              <a:ea typeface="Georgia"/>
              <a:cs typeface="Georgia"/>
              <a:sym typeface="Georgia"/>
            </a:endParaRPr>
          </a:p>
        </p:txBody>
      </p:sp>
      <p:pic>
        <p:nvPicPr>
          <p:cNvPr id="6" name="Picture 5" descr="Picture 4"/>
          <p:cNvPicPr>
            <a:picLocks noChangeAspect="1"/>
          </p:cNvPicPr>
          <p:nvPr/>
        </p:nvPicPr>
        <p:blipFill>
          <a:blip r:embed="rId3"/>
          <a:stretch>
            <a:fillRect/>
          </a:stretch>
        </p:blipFill>
        <p:spPr>
          <a:xfrm>
            <a:off x="8447236" y="138699"/>
            <a:ext cx="1666471" cy="1296144"/>
          </a:xfrm>
          <a:prstGeom prst="rect">
            <a:avLst/>
          </a:prstGeom>
          <a:ln w="12700">
            <a:miter lim="400000"/>
          </a:ln>
        </p:spPr>
      </p:pic>
      <p:sp>
        <p:nvSpPr>
          <p:cNvPr id="7" name="Subtitle 2"/>
          <p:cNvSpPr txBox="1">
            <a:spLocks/>
          </p:cNvSpPr>
          <p:nvPr/>
        </p:nvSpPr>
        <p:spPr>
          <a:xfrm>
            <a:off x="1646882" y="1930616"/>
            <a:ext cx="8599842" cy="93610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4000" b="1" dirty="0">
                <a:solidFill>
                  <a:srgbClr val="004236"/>
                </a:solidFill>
                <a:latin typeface="Arial" panose="020B0604020202020204" pitchFamily="34" charset="0"/>
                <a:ea typeface="Times New Roman"/>
                <a:cs typeface="Arial" panose="020B0604020202020204" pitchFamily="34" charset="0"/>
              </a:rPr>
              <a:t>Action on Women’s Homelessness</a:t>
            </a:r>
            <a:endParaRPr lang="en-GB" sz="4000" dirty="0">
              <a:solidFill>
                <a:schemeClr val="accent3">
                  <a:lumMod val="50000"/>
                </a:schemeClr>
              </a:solidFill>
              <a:latin typeface="Arial" panose="020B0604020202020204" pitchFamily="34" charset="0"/>
              <a:cs typeface="Arial" panose="020B0604020202020204" pitchFamily="34" charset="0"/>
            </a:endParaRPr>
          </a:p>
        </p:txBody>
      </p:sp>
      <p:sp>
        <p:nvSpPr>
          <p:cNvPr id="8" name="TextBox 7"/>
          <p:cNvSpPr txBox="1"/>
          <p:nvPr/>
        </p:nvSpPr>
        <p:spPr>
          <a:xfrm>
            <a:off x="1914355" y="2975618"/>
            <a:ext cx="8064896" cy="2246769"/>
          </a:xfrm>
          <a:prstGeom prst="rect">
            <a:avLst/>
          </a:prstGeom>
          <a:noFill/>
        </p:spPr>
        <p:txBody>
          <a:bodyPr wrap="square" rtlCol="0">
            <a:spAutoFit/>
          </a:bodyPr>
          <a:lstStyle/>
          <a:p>
            <a:pPr algn="ctr"/>
            <a:r>
              <a:rPr lang="en-GB" sz="2000" dirty="0">
                <a:solidFill>
                  <a:srgbClr val="5E7803"/>
                </a:solidFill>
                <a:latin typeface="Arial" panose="020B0604020202020204" pitchFamily="34" charset="0"/>
                <a:cs typeface="Arial" panose="020B0604020202020204" pitchFamily="34" charset="0"/>
              </a:rPr>
              <a:t>The NFWI echoes the calls of homelessness charities and urges all levels of government to take action to reduce women’s homelessness, reduce the number of women at risk of homelessness, and improve the quality of temporary accommodation. We call on WI members to support homelessness organisations in their communities and campaign to ensure that all women have a place they can safely call home.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5698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A0E64-4FAB-B790-B48B-BDA0E93010BC}"/>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C7D44FF-8BB1-A0F0-8042-21809AC3B5CA}"/>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916406F4-CAE4-9514-E35A-939551E059AB}"/>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53CA3BAD-7278-8BDE-B075-C67520A38699}"/>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489AD51D-303D-2980-8631-B27045BBFA26}"/>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B6537F35-D324-B974-E515-DB69B68BDE19}"/>
                </a:ext>
              </a:extLst>
            </p:cNvPr>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Further information </a:t>
              </a:r>
            </a:p>
          </p:txBody>
        </p:sp>
      </p:grpSp>
      <p:sp>
        <p:nvSpPr>
          <p:cNvPr id="7" name="TextBox 6">
            <a:extLst>
              <a:ext uri="{FF2B5EF4-FFF2-40B4-BE49-F238E27FC236}">
                <a16:creationId xmlns:a16="http://schemas.microsoft.com/office/drawing/2014/main" id="{8D8EF58B-E87C-757A-1BF6-793C3488798A}"/>
              </a:ext>
            </a:extLst>
          </p:cNvPr>
          <p:cNvSpPr txBox="1"/>
          <p:nvPr/>
        </p:nvSpPr>
        <p:spPr>
          <a:xfrm>
            <a:off x="1847527" y="835473"/>
            <a:ext cx="9221525" cy="7062061"/>
          </a:xfrm>
          <a:prstGeom prst="rect">
            <a:avLst/>
          </a:prstGeom>
          <a:noFill/>
        </p:spPr>
        <p:txBody>
          <a:bodyPr wrap="square" rtlCol="0">
            <a:spAutoFit/>
          </a:bodyPr>
          <a:lstStyle/>
          <a:p>
            <a:pPr marL="285750" indent="-285750" algn="just">
              <a:buFont typeface="Arial" panose="020B0604020202020204" pitchFamily="34" charset="0"/>
              <a:buChar char="•"/>
            </a:pPr>
            <a:endParaRPr lang="en-GB" sz="2400" kern="100" dirty="0">
              <a:latin typeface="Arial" panose="020B0604020202020204" pitchFamily="34" charset="0"/>
              <a:ea typeface="Calibri" panose="020F0502020204030204" pitchFamily="34" charset="0"/>
              <a:cs typeface="Times New Roman" panose="02020603050405020304" pitchFamily="18" charset="0"/>
            </a:endParaRPr>
          </a:p>
          <a:p>
            <a:r>
              <a:rPr lang="en-GB" sz="2000" b="1" dirty="0">
                <a:latin typeface="Arial" panose="020B0604020202020204" pitchFamily="34" charset="0"/>
                <a:cs typeface="Arial" panose="020B0604020202020204" pitchFamily="34" charset="0"/>
              </a:rPr>
              <a:t>The Marylebone Project</a:t>
            </a:r>
            <a:endParaRPr lang="en-GB" sz="2000" dirty="0">
              <a:latin typeface="Arial" panose="020B0604020202020204" pitchFamily="34" charset="0"/>
              <a:cs typeface="Arial" panose="020B0604020202020204" pitchFamily="34" charset="0"/>
            </a:endParaRPr>
          </a:p>
          <a:p>
            <a:r>
              <a:rPr lang="en-GB" sz="2000" u="sng" dirty="0">
                <a:latin typeface="Arial" panose="020B0604020202020204" pitchFamily="34" charset="0"/>
                <a:cs typeface="Arial" panose="020B0604020202020204" pitchFamily="34" charset="0"/>
                <a:hlinkClick r:id="rId4"/>
              </a:rPr>
              <a:t>Changing Lives – Safety &amp; Support for women facing homelessness</a:t>
            </a:r>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Crisis UK</a:t>
            </a:r>
            <a:endParaRPr lang="en-GB" sz="2000" dirty="0">
              <a:latin typeface="Arial" panose="020B0604020202020204" pitchFamily="34" charset="0"/>
              <a:cs typeface="Arial" panose="020B0604020202020204" pitchFamily="34" charset="0"/>
            </a:endParaRPr>
          </a:p>
          <a:p>
            <a:r>
              <a:rPr lang="en-GB" sz="2000" u="sng" dirty="0">
                <a:latin typeface="Arial" panose="020B0604020202020204" pitchFamily="34" charset="0"/>
                <a:cs typeface="Arial" panose="020B0604020202020204" pitchFamily="34" charset="0"/>
                <a:hlinkClick r:id="rId5"/>
              </a:rPr>
              <a:t>Women’s Homelessness Matters</a:t>
            </a:r>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Single Homeless Project</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 </a:t>
            </a:r>
            <a:r>
              <a:rPr lang="en-GB" sz="2000" u="sng" dirty="0">
                <a:latin typeface="Arial" panose="020B0604020202020204" pitchFamily="34" charset="0"/>
                <a:cs typeface="Arial" panose="020B0604020202020204" pitchFamily="34" charset="0"/>
                <a:hlinkClick r:id="rId6"/>
              </a:rPr>
              <a:t>Women’s Homelessness</a:t>
            </a:r>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St </a:t>
            </a:r>
            <a:r>
              <a:rPr lang="en-GB" sz="2000" b="1" dirty="0" err="1">
                <a:latin typeface="Arial" panose="020B0604020202020204" pitchFamily="34" charset="0"/>
                <a:cs typeface="Arial" panose="020B0604020202020204" pitchFamily="34" charset="0"/>
              </a:rPr>
              <a:t>Mungos</a:t>
            </a:r>
            <a:endParaRPr lang="en-GB" sz="2000" dirty="0">
              <a:latin typeface="Arial" panose="020B0604020202020204" pitchFamily="34" charset="0"/>
              <a:cs typeface="Arial" panose="020B0604020202020204" pitchFamily="34" charset="0"/>
            </a:endParaRPr>
          </a:p>
          <a:p>
            <a:r>
              <a:rPr lang="en-GB" sz="2000" u="sng" dirty="0">
                <a:latin typeface="Arial" panose="020B0604020202020204" pitchFamily="34" charset="0"/>
                <a:cs typeface="Arial" panose="020B0604020202020204" pitchFamily="34" charset="0"/>
                <a:hlinkClick r:id="rId7"/>
              </a:rPr>
              <a:t>Women – Support for Women Overcoming Homelessness</a:t>
            </a:r>
            <a:endParaRPr lang="en-GB" sz="2000" u="sng" dirty="0">
              <a:latin typeface="Arial" panose="020B0604020202020204" pitchFamily="34" charset="0"/>
              <a:cs typeface="Arial" panose="020B0604020202020204" pitchFamily="34" charset="0"/>
            </a:endParaRPr>
          </a:p>
          <a:p>
            <a:endParaRPr lang="en-GB" sz="3200" b="1" kern="100" dirty="0">
              <a:solidFill>
                <a:srgbClr val="76923C"/>
              </a:solidFill>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buNone/>
            </a:pPr>
            <a:r>
              <a:rPr lang="en-GB" sz="3200" b="1" kern="100" dirty="0">
                <a:solidFill>
                  <a:srgbClr val="76923C"/>
                </a:solidFill>
                <a:effectLst/>
                <a:latin typeface="Arial" panose="020B0604020202020204" pitchFamily="34" charset="0"/>
                <a:ea typeface="Aptos" panose="020B0004020202020204" pitchFamily="34" charset="0"/>
                <a:cs typeface="Arial" panose="020B0604020202020204" pitchFamily="34" charset="0"/>
              </a:rPr>
              <a:t>Video Content</a:t>
            </a:r>
            <a:endParaRPr lang="en-GB" sz="2400" kern="100" dirty="0">
              <a:effectLst/>
              <a:latin typeface="Arial" panose="020B0604020202020204" pitchFamily="34" charset="0"/>
              <a:ea typeface="Aptos" panose="020B00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Single Homeless Project</a:t>
            </a:r>
            <a:endParaRPr lang="en-GB" sz="2000" dirty="0">
              <a:latin typeface="Arial" panose="020B0604020202020204" pitchFamily="34" charset="0"/>
              <a:cs typeface="Arial" panose="020B0604020202020204" pitchFamily="34" charset="0"/>
            </a:endParaRPr>
          </a:p>
          <a:p>
            <a:r>
              <a:rPr lang="en-GB" sz="2000" u="sng" dirty="0">
                <a:latin typeface="Arial" panose="020B0604020202020204" pitchFamily="34" charset="0"/>
                <a:cs typeface="Arial" panose="020B0604020202020204" pitchFamily="34" charset="0"/>
                <a:hlinkClick r:id="rId8"/>
              </a:rPr>
              <a:t>Women’s Census Film 2023</a:t>
            </a:r>
            <a:endParaRPr lang="en-GB" sz="2000" u="sng"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The Guardian</a:t>
            </a:r>
            <a:endParaRPr lang="en-GB" sz="2000" dirty="0">
              <a:latin typeface="Arial" panose="020B0604020202020204" pitchFamily="34" charset="0"/>
              <a:cs typeface="Arial" panose="020B0604020202020204" pitchFamily="34" charset="0"/>
            </a:endParaRPr>
          </a:p>
          <a:p>
            <a:r>
              <a:rPr lang="en-GB" sz="2000" u="sng" dirty="0">
                <a:latin typeface="Arial" panose="020B0604020202020204" pitchFamily="34" charset="0"/>
                <a:cs typeface="Arial" panose="020B0604020202020204" pitchFamily="34" charset="0"/>
                <a:hlinkClick r:id="rId9"/>
              </a:rPr>
              <a:t>Homeless Families stuck in hotels as UK housing crisis deepens</a:t>
            </a: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400" kern="100" dirty="0">
              <a:latin typeface="Arial" panose="020B0604020202020204" pitchFamily="34" charset="0"/>
              <a:ea typeface="Calibri"/>
              <a:cs typeface="Arial" panose="020B0604020202020204" pitchFamily="34"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a:cs typeface="Arial" panose="020B0604020202020204" pitchFamily="34" charset="0"/>
            </a:endParaRPr>
          </a:p>
          <a:p>
            <a:pPr algn="just"/>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2674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063553" y="476672"/>
            <a:ext cx="6336703"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a:solidFill>
                  <a:srgbClr val="004236"/>
                </a:solidFill>
                <a:latin typeface="Arial" panose="020B0604020202020204" pitchFamily="34" charset="0"/>
                <a:cs typeface="Arial" panose="020B0604020202020204" pitchFamily="34" charset="0"/>
              </a:rPr>
              <a:t>Outline of presentation</a:t>
            </a:r>
          </a:p>
        </p:txBody>
      </p:sp>
      <p:grpSp>
        <p:nvGrpSpPr>
          <p:cNvPr id="3" name="Group 2"/>
          <p:cNvGrpSpPr/>
          <p:nvPr/>
        </p:nvGrpSpPr>
        <p:grpSpPr>
          <a:xfrm>
            <a:off x="2063552" y="324640"/>
            <a:ext cx="8064896" cy="728097"/>
            <a:chOff x="539552" y="324639"/>
            <a:chExt cx="8064896" cy="728097"/>
          </a:xfrm>
        </p:grpSpPr>
        <p:cxnSp>
          <p:nvCxnSpPr>
            <p:cNvPr id="4" name="Straight Connector 3"/>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Picture 4"/>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6" name="Content Placeholder 2"/>
          <p:cNvSpPr txBox="1">
            <a:spLocks/>
          </p:cNvSpPr>
          <p:nvPr/>
        </p:nvSpPr>
        <p:spPr>
          <a:xfrm>
            <a:off x="1847527" y="1484784"/>
            <a:ext cx="8650487" cy="50405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What is the scale of the problem? </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The current situation in the UK </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How the WI could work on this issue if it were passed </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Points to consider</a:t>
            </a:r>
          </a:p>
          <a:p>
            <a:pPr>
              <a:lnSpc>
                <a:spcPct val="150000"/>
              </a:lnSpc>
              <a:spcBef>
                <a:spcPts val="400"/>
              </a:spcBef>
              <a:defRPr sz="1800"/>
            </a:pPr>
            <a:r>
              <a:rPr lang="en-GB" sz="2400" dirty="0">
                <a:solidFill>
                  <a:srgbClr val="5E7803"/>
                </a:solidFill>
                <a:latin typeface="Arial" panose="020B0604020202020204" pitchFamily="34" charset="0"/>
                <a:cs typeface="Arial" panose="020B0604020202020204" pitchFamily="34" charset="0"/>
              </a:rPr>
              <a:t>Further information </a:t>
            </a:r>
          </a:p>
        </p:txBody>
      </p:sp>
    </p:spTree>
    <p:extLst>
      <p:ext uri="{BB962C8B-B14F-4D97-AF65-F5344CB8AC3E}">
        <p14:creationId xmlns:p14="http://schemas.microsoft.com/office/powerpoint/2010/main" val="2296316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49153" y="290737"/>
            <a:ext cx="8315267" cy="852878"/>
            <a:chOff x="289181" y="199858"/>
            <a:chExt cx="8315267" cy="852878"/>
          </a:xfrm>
        </p:grpSpPr>
        <p:grpSp>
          <p:nvGrpSpPr>
            <p:cNvPr id="3" name="Group 2"/>
            <p:cNvGrpSpPr/>
            <p:nvPr/>
          </p:nvGrpSpPr>
          <p:grpSpPr>
            <a:xfrm>
              <a:off x="539552" y="324639"/>
              <a:ext cx="8064896" cy="728097"/>
              <a:chOff x="539552" y="324639"/>
              <a:chExt cx="8064896" cy="728097"/>
            </a:xfrm>
          </p:grpSpPr>
          <p:cxnSp>
            <p:nvCxnSpPr>
              <p:cNvPr id="5" name="Straight Connector 4"/>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p:cNvSpPr txBox="1">
              <a:spLocks/>
            </p:cNvSpPr>
            <p:nvPr/>
          </p:nvSpPr>
          <p:spPr>
            <a:xfrm>
              <a:off x="289181" y="199858"/>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What is the scale of the problem? </a:t>
              </a:r>
            </a:p>
          </p:txBody>
        </p:sp>
      </p:grpSp>
      <p:sp>
        <p:nvSpPr>
          <p:cNvPr id="7" name="TextBox 6"/>
          <p:cNvSpPr txBox="1"/>
          <p:nvPr/>
        </p:nvSpPr>
        <p:spPr>
          <a:xfrm>
            <a:off x="323706" y="779566"/>
            <a:ext cx="11261558" cy="6063198"/>
          </a:xfrm>
          <a:prstGeom prst="rect">
            <a:avLst/>
          </a:prstGeom>
          <a:noFill/>
        </p:spPr>
        <p:txBody>
          <a:bodyPr wrap="square" rtlCol="0">
            <a:spAutoFit/>
          </a:bodyPr>
          <a:lstStyle/>
          <a:p>
            <a:endParaRPr lang="en-US" sz="1200"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endParaRPr lang="en-US" sz="2000" kern="100" dirty="0">
              <a:latin typeface="Arial" panose="020B0604020202020204" pitchFamily="34" charset="0"/>
              <a:ea typeface="Calibri"/>
              <a:cs typeface="Times New Roman" panose="02020603050405020304" pitchFamily="18" charset="0"/>
            </a:endParaRPr>
          </a:p>
          <a:p>
            <a:r>
              <a:rPr lang="en-US" sz="2000" b="1" kern="100" dirty="0">
                <a:latin typeface="Arial" panose="020B0604020202020204" pitchFamily="34" charset="0"/>
                <a:ea typeface="Calibri"/>
                <a:cs typeface="Arial" panose="020B0604020202020204" pitchFamily="34" charset="0"/>
              </a:rPr>
              <a:t>Rough Sleeping</a:t>
            </a:r>
          </a:p>
          <a:p>
            <a:endParaRPr lang="en-US" sz="2000" b="1" kern="100" dirty="0">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Research estimates that over 350,000 people are sleeping rough in England and Wales, a number greater than the resident population of Nottingham. </a:t>
            </a:r>
          </a:p>
          <a:p>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Existing statistics use data collection methods which assume the male, visible experience of homelessness is universal, therefore significantly underestimating the number of women who are experiencing homelessness, potentially by up to 90% (Women’s Rough Sleeping Census 2023). </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Women are disproportionately believed to experience ‘hidden homelessness’ as they are more likely to seek safety by hiding their rough sleeping status through riding overnight buses, sofa surfing, hiding in woodlands, and sleeping in hospitals and fast food restaurants. </a:t>
            </a:r>
            <a:endParaRPr lang="en-US" sz="1600" b="1" kern="100" dirty="0">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pPr>
            <a:endParaRPr lang="en-GB" sz="2400" kern="100" dirty="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a:cs typeface="Arial" panose="020B0604020202020204" pitchFamily="34" charset="0"/>
            </a:endParaRPr>
          </a:p>
          <a:p>
            <a:pPr algn="just"/>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7520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F43F1-3F3A-AD0D-363C-1BFE2B32052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F97532FF-5D95-0052-8A8E-88D51ED48E16}"/>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25061518-40CA-2AE7-A628-48017761EF28}"/>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809B86BC-E004-02E9-E590-699A55BAF39E}"/>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A2F31E88-4FB6-4DE4-AEAB-E2039CA4BDC8}"/>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88DDACFF-5632-8D7D-8FDB-D3DCC8572FC0}"/>
                </a:ext>
              </a:extLst>
            </p:cNvPr>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a:solidFill>
                    <a:srgbClr val="004236"/>
                  </a:solidFill>
                  <a:latin typeface="Arial" panose="020B0604020202020204" pitchFamily="34" charset="0"/>
                  <a:cs typeface="Arial" panose="020B0604020202020204" pitchFamily="34" charset="0"/>
                </a:rPr>
                <a:t>What is the scale of the problem? </a:t>
              </a:r>
            </a:p>
          </p:txBody>
        </p:sp>
      </p:grpSp>
      <p:sp>
        <p:nvSpPr>
          <p:cNvPr id="7" name="TextBox 6">
            <a:extLst>
              <a:ext uri="{FF2B5EF4-FFF2-40B4-BE49-F238E27FC236}">
                <a16:creationId xmlns:a16="http://schemas.microsoft.com/office/drawing/2014/main" id="{FEAB00D4-800F-32F8-5A89-656ACE9267FC}"/>
              </a:ext>
            </a:extLst>
          </p:cNvPr>
          <p:cNvSpPr txBox="1"/>
          <p:nvPr/>
        </p:nvSpPr>
        <p:spPr>
          <a:xfrm>
            <a:off x="481263" y="835473"/>
            <a:ext cx="11261558" cy="6894195"/>
          </a:xfrm>
          <a:prstGeom prst="rect">
            <a:avLst/>
          </a:prstGeom>
          <a:noFill/>
        </p:spPr>
        <p:txBody>
          <a:bodyPr wrap="square" rtlCol="0">
            <a:spAutoFit/>
          </a:bodyPr>
          <a:lstStyle/>
          <a:p>
            <a:endParaRPr lang="en-US" sz="1200"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endParaRPr lang="en-US" sz="2000" kern="100" dirty="0">
              <a:latin typeface="Arial" panose="020B0604020202020204" pitchFamily="34" charset="0"/>
              <a:ea typeface="Calibri"/>
              <a:cs typeface="Times New Roman" panose="02020603050405020304" pitchFamily="18" charset="0"/>
            </a:endParaRPr>
          </a:p>
          <a:p>
            <a:r>
              <a:rPr lang="en-US" sz="2000" b="1" kern="100" dirty="0">
                <a:latin typeface="Arial" panose="020B0604020202020204" pitchFamily="34" charset="0"/>
                <a:ea typeface="Calibri"/>
                <a:cs typeface="Arial" panose="020B0604020202020204" pitchFamily="34" charset="0"/>
              </a:rPr>
              <a:t>Temporary Housing</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Across England and Wales, year upon year, more families are being squeezed into temporary accommodation, hotels, B&amp;Bs, and short-let flats that are not intended to be permanent homes (Shelter). Temporary accommodation may provide shelter, but it does not provide a home; buildings are often of poor quality, overcrowded, inaccessible, and lack basic facilities such as adequate cooking, bathing, or play areas, and are located miles away from work placements and their community. </a:t>
            </a:r>
          </a:p>
          <a:p>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Risk of Homelessness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Research by the Women’s Budget Group highlights that women in insecure and/or low-paid employment, single mothers, and women in abusive relationships all face a disproportionate and unique risk of experiencing homelessness. 69% of women who rent privately worry they wouldn’t be able to afford anywhere to live if their relationship broke down, equivalent to 2.7 million women (</a:t>
            </a:r>
            <a:r>
              <a:rPr lang="en-GB" sz="2000" u="sng" dirty="0">
                <a:latin typeface="Arial" panose="020B0604020202020204" pitchFamily="34" charset="0"/>
                <a:cs typeface="Arial" panose="020B0604020202020204" pitchFamily="34" charset="0"/>
                <a:hlinkClick r:id="rId4"/>
              </a:rPr>
              <a:t>Shelter</a:t>
            </a:r>
            <a:r>
              <a:rPr lang="en-GB" sz="2000" dirty="0">
                <a:latin typeface="Arial" panose="020B0604020202020204" pitchFamily="34" charset="0"/>
                <a:cs typeface="Arial" panose="020B0604020202020204" pitchFamily="34" charset="0"/>
              </a:rPr>
              <a:t>).</a:t>
            </a:r>
          </a:p>
          <a:p>
            <a:endParaRPr lang="en-GB" b="1" dirty="0"/>
          </a:p>
          <a:p>
            <a:endParaRPr lang="en-US" sz="1600" b="1"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endParaRPr lang="en-GB" sz="2400" kern="100" dirty="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a:cs typeface="Arial" panose="020B0604020202020204" pitchFamily="34" charset="0"/>
            </a:endParaRPr>
          </a:p>
          <a:p>
            <a:pPr algn="just"/>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1455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37BDE-9A29-C1D2-2248-625FB869355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6CF20B8-C4D5-5C47-C0DD-EBF6A911E8BE}"/>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EE5AA791-B836-9B63-E1B5-AEDEB986CCF8}"/>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28140274-E2DA-8E90-B6CA-6DD05CEBC206}"/>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A6A3152D-2618-CB2A-B697-9DEB0F4FFB0B}"/>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E4CE022A-4A58-BA5F-4C9B-6CE818FDFFEA}"/>
                </a:ext>
              </a:extLst>
            </p:cNvPr>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a:solidFill>
                    <a:srgbClr val="004236"/>
                  </a:solidFill>
                  <a:latin typeface="Arial" panose="020B0604020202020204" pitchFamily="34" charset="0"/>
                  <a:cs typeface="Arial" panose="020B0604020202020204" pitchFamily="34" charset="0"/>
                </a:rPr>
                <a:t>What is the scale of the problem? </a:t>
              </a:r>
            </a:p>
          </p:txBody>
        </p:sp>
      </p:grpSp>
      <p:sp>
        <p:nvSpPr>
          <p:cNvPr id="7" name="TextBox 6">
            <a:extLst>
              <a:ext uri="{FF2B5EF4-FFF2-40B4-BE49-F238E27FC236}">
                <a16:creationId xmlns:a16="http://schemas.microsoft.com/office/drawing/2014/main" id="{168D3E37-7E35-9225-0B29-65BCBC732285}"/>
              </a:ext>
            </a:extLst>
          </p:cNvPr>
          <p:cNvSpPr txBox="1"/>
          <p:nvPr/>
        </p:nvSpPr>
        <p:spPr>
          <a:xfrm>
            <a:off x="389021" y="696396"/>
            <a:ext cx="11261558" cy="7509748"/>
          </a:xfrm>
          <a:prstGeom prst="rect">
            <a:avLst/>
          </a:prstGeom>
          <a:noFill/>
        </p:spPr>
        <p:txBody>
          <a:bodyPr wrap="square" rtlCol="0">
            <a:spAutoFit/>
          </a:bodyPr>
          <a:lstStyle/>
          <a:p>
            <a:endParaRPr lang="en-US" sz="1200"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endParaRPr lang="en-US" sz="2000" kern="100" dirty="0">
              <a:latin typeface="Arial" panose="020B0604020202020204" pitchFamily="34" charset="0"/>
              <a:ea typeface="Calibri"/>
              <a:cs typeface="Times New Roman" panose="02020603050405020304" pitchFamily="18" charset="0"/>
            </a:endParaRPr>
          </a:p>
          <a:p>
            <a:r>
              <a:rPr lang="en-GB" sz="2000" b="1" kern="100" dirty="0">
                <a:latin typeface="Arial" panose="020B0604020202020204" pitchFamily="34" charset="0"/>
                <a:ea typeface="Calibri"/>
                <a:cs typeface="Arial" panose="020B0604020202020204" pitchFamily="34" charset="0"/>
              </a:rPr>
              <a:t>Intersectionality</a:t>
            </a:r>
          </a:p>
          <a:p>
            <a:endParaRPr lang="en-GB" sz="2000" b="1" kern="100" dirty="0">
              <a:latin typeface="Arial" panose="020B0604020202020204" pitchFamily="34" charset="0"/>
              <a:ea typeface="Calibri"/>
              <a:cs typeface="Arial" panose="020B0604020202020204" pitchFamily="34" charset="0"/>
            </a:endParaRPr>
          </a:p>
          <a:p>
            <a:r>
              <a:rPr lang="en-GB" sz="2000" dirty="0">
                <a:latin typeface="Arial" panose="020B0604020202020204" pitchFamily="34" charset="0"/>
                <a:cs typeface="Arial" panose="020B0604020202020204" pitchFamily="34" charset="0"/>
              </a:rPr>
              <a:t>Various marginal groups of women are disproportionately affected by the housing crisis:</a:t>
            </a:r>
          </a:p>
          <a:p>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 Black people are more than three times as likely to experience homelessness, and are significantly overrepresented in temporary accommodation.</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 Research indicates that female rough sleepers are almost universally survivors of a form of domestic violence/abuse.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Lone mothers are believed to be one of the groups hit hardest, with 1 in 38 lone mothers being homeless in England right now.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Disabled women, women who have a disabled child, or identify as LGBTQ+ face disproportionate and uniquely challenging risks in regards to housing security.</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 </a:t>
            </a:r>
            <a:r>
              <a:rPr lang="en-GB" sz="2000" u="sng" dirty="0">
                <a:latin typeface="Arial" panose="020B0604020202020204" pitchFamily="34" charset="0"/>
                <a:cs typeface="Arial" panose="020B0604020202020204" pitchFamily="34" charset="0"/>
                <a:hlinkClick r:id="rId4"/>
              </a:rPr>
              <a:t>A new study</a:t>
            </a:r>
            <a:r>
              <a:rPr lang="en-GB" sz="2000" dirty="0">
                <a:latin typeface="Arial" panose="020B0604020202020204" pitchFamily="34" charset="0"/>
                <a:cs typeface="Arial" panose="020B0604020202020204" pitchFamily="34" charset="0"/>
              </a:rPr>
              <a:t> by Crisis has found that the number of people over the age of 55 in England facing homelessness is expected to by over 50% over the last five years, with nearly one in five say they can’t retire due to housing costs. </a:t>
            </a:r>
          </a:p>
          <a:p>
            <a:endParaRPr lang="en-GB" sz="2000" dirty="0"/>
          </a:p>
          <a:p>
            <a:endParaRPr lang="en-GB" b="1" dirty="0"/>
          </a:p>
          <a:p>
            <a:endParaRPr lang="en-US" sz="1600" b="1"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endParaRPr lang="en-GB" sz="2400" kern="100" dirty="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a:cs typeface="Arial" panose="020B0604020202020204" pitchFamily="34" charset="0"/>
            </a:endParaRPr>
          </a:p>
          <a:p>
            <a:pPr algn="just"/>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0795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83048-0733-24B5-4AF7-59608584527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E7F479DD-5075-37EA-DDA3-D080E7F7C8BD}"/>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60ABB1BD-1AAF-0D9D-E281-B7D175DACB61}"/>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349E51D8-D176-8421-2C06-D7D4D5BE2FF6}"/>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AB08633C-8B21-DC72-2054-0A74DA0726B4}"/>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089C3059-EEB5-988C-70A1-A71809A8083A}"/>
                </a:ext>
              </a:extLst>
            </p:cNvPr>
            <p:cNvSpPr txBox="1">
              <a:spLocks/>
            </p:cNvSpPr>
            <p:nvPr/>
          </p:nvSpPr>
          <p:spPr>
            <a:xfrm>
              <a:off x="539552" y="369492"/>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The current situation in the UK</a:t>
              </a:r>
            </a:p>
          </p:txBody>
        </p:sp>
      </p:grpSp>
      <p:sp>
        <p:nvSpPr>
          <p:cNvPr id="7" name="TextBox 6">
            <a:extLst>
              <a:ext uri="{FF2B5EF4-FFF2-40B4-BE49-F238E27FC236}">
                <a16:creationId xmlns:a16="http://schemas.microsoft.com/office/drawing/2014/main" id="{C0659639-3DA6-8F15-0858-D2FC37AFD0F9}"/>
              </a:ext>
            </a:extLst>
          </p:cNvPr>
          <p:cNvSpPr txBox="1"/>
          <p:nvPr/>
        </p:nvSpPr>
        <p:spPr>
          <a:xfrm>
            <a:off x="620486" y="1232081"/>
            <a:ext cx="9978189" cy="3477875"/>
          </a:xfrm>
          <a:prstGeom prst="rect">
            <a:avLst/>
          </a:prstGeom>
          <a:noFill/>
        </p:spPr>
        <p:txBody>
          <a:bodyPr wrap="square" rtlCol="0">
            <a:spAutoFit/>
          </a:bodyPr>
          <a:lstStyle/>
          <a:p>
            <a:pPr algn="just"/>
            <a:r>
              <a:rPr lang="en-GB" sz="2200" kern="100" dirty="0">
                <a:latin typeface="Arial" panose="020B0604020202020204" pitchFamily="34" charset="0"/>
                <a:ea typeface="Calibri" panose="020F0502020204030204" pitchFamily="34" charset="0"/>
                <a:cs typeface="Times New Roman" panose="02020603050405020304" pitchFamily="18" charset="0"/>
              </a:rPr>
              <a:t>In December 2025, the government published a national strategy on homelessness, which focuses on: </a:t>
            </a:r>
          </a:p>
          <a:p>
            <a:pPr marL="342900" indent="-342900" algn="just">
              <a:buFont typeface="Arial" panose="020B0604020202020204" pitchFamily="34" charset="0"/>
              <a:buChar char="•"/>
            </a:pPr>
            <a:r>
              <a:rPr lang="en-GB" sz="2200" kern="100" dirty="0">
                <a:latin typeface="Arial" panose="020B0604020202020204" pitchFamily="34" charset="0"/>
                <a:ea typeface="Calibri" panose="020F0502020204030204" pitchFamily="34" charset="0"/>
                <a:cs typeface="Times New Roman" panose="02020603050405020304" pitchFamily="18" charset="0"/>
              </a:rPr>
              <a:t>Prevention and early intervention</a:t>
            </a:r>
          </a:p>
          <a:p>
            <a:pPr marL="342900" indent="-342900" algn="just">
              <a:buFont typeface="Arial" panose="020B0604020202020204" pitchFamily="34" charset="0"/>
              <a:buChar char="•"/>
            </a:pPr>
            <a:r>
              <a:rPr lang="en-GB" sz="2200" kern="100" dirty="0">
                <a:latin typeface="Arial" panose="020B0604020202020204" pitchFamily="34" charset="0"/>
                <a:ea typeface="Calibri" panose="020F0502020204030204" pitchFamily="34" charset="0"/>
                <a:cs typeface="Times New Roman" panose="02020603050405020304" pitchFamily="18" charset="0"/>
              </a:rPr>
              <a:t>Coordination between health, housing and social services</a:t>
            </a:r>
          </a:p>
          <a:p>
            <a:pPr marL="342900" indent="-342900" algn="just">
              <a:buFont typeface="Arial" panose="020B0604020202020204" pitchFamily="34" charset="0"/>
              <a:buChar char="•"/>
            </a:pPr>
            <a:r>
              <a:rPr lang="en-GB" sz="2200" kern="100" dirty="0">
                <a:latin typeface="Arial" panose="020B0604020202020204" pitchFamily="34" charset="0"/>
                <a:ea typeface="Calibri" panose="020F0502020204030204" pitchFamily="34" charset="0"/>
                <a:cs typeface="Times New Roman" panose="02020603050405020304" pitchFamily="18" charset="0"/>
              </a:rPr>
              <a:t>Reducing reliance on temporary accommodation </a:t>
            </a:r>
          </a:p>
          <a:p>
            <a:pPr marL="342900" indent="-342900" algn="just">
              <a:buFont typeface="Arial" panose="020B0604020202020204" pitchFamily="34" charset="0"/>
              <a:buChar char="•"/>
            </a:pPr>
            <a:r>
              <a:rPr lang="en-GB" sz="2200" kern="100" dirty="0">
                <a:latin typeface="Arial" panose="020B0604020202020204" pitchFamily="34" charset="0"/>
                <a:ea typeface="Calibri" panose="020F0502020204030204" pitchFamily="34" charset="0"/>
                <a:cs typeface="Times New Roman" panose="02020603050405020304" pitchFamily="18" charset="0"/>
              </a:rPr>
              <a:t>Increasing funding for councils and support services</a:t>
            </a:r>
          </a:p>
          <a:p>
            <a:pPr algn="just"/>
            <a:endParaRPr lang="en-GB" sz="2200" kern="100" dirty="0">
              <a:latin typeface="Arial" panose="020B0604020202020204" pitchFamily="34" charset="0"/>
              <a:ea typeface="Calibri" panose="020F0502020204030204" pitchFamily="34" charset="0"/>
              <a:cs typeface="Times New Roman" panose="02020603050405020304" pitchFamily="18" charset="0"/>
            </a:endParaRPr>
          </a:p>
          <a:p>
            <a:pPr algn="just"/>
            <a:r>
              <a:rPr lang="en-GB" sz="2200" kern="100" dirty="0">
                <a:latin typeface="Arial" panose="020B0604020202020204" pitchFamily="34" charset="0"/>
                <a:ea typeface="Calibri" panose="020F0502020204030204" pitchFamily="34" charset="0"/>
                <a:cs typeface="Times New Roman" panose="02020603050405020304" pitchFamily="18" charset="0"/>
              </a:rPr>
              <a:t>As part of the strategy, a new Crisis and Resilience Fund was announced- beginning in 2026 and providing £842million per year to support people in financial crisis and prevent homelessness. </a:t>
            </a:r>
            <a:endParaRPr lang="en-US" sz="2200" kern="1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1119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2D4ED-58E3-DD65-4342-9559E643D0C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AB3B3FE-FF97-2BDB-34F6-AC76DE46C0A6}"/>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25C0F59A-2137-4AE6-9114-AD75EB8874A3}"/>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63431A0D-EB8F-2ABD-BE15-DE4EE1432B38}"/>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4C0A1B1A-E750-E09F-9FB2-4810E267F3B8}"/>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B76DEF59-F7E1-1D38-0CBB-9A5E9323F6F7}"/>
                </a:ext>
              </a:extLst>
            </p:cNvPr>
            <p:cNvSpPr txBox="1">
              <a:spLocks/>
            </p:cNvSpPr>
            <p:nvPr/>
          </p:nvSpPr>
          <p:spPr>
            <a:xfrm>
              <a:off x="539552" y="369492"/>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The current situation in the UK</a:t>
              </a:r>
            </a:p>
          </p:txBody>
        </p:sp>
      </p:grpSp>
      <p:sp>
        <p:nvSpPr>
          <p:cNvPr id="7" name="TextBox 6">
            <a:extLst>
              <a:ext uri="{FF2B5EF4-FFF2-40B4-BE49-F238E27FC236}">
                <a16:creationId xmlns:a16="http://schemas.microsoft.com/office/drawing/2014/main" id="{91AC3F0D-9CB2-9692-F63D-F42A17633599}"/>
              </a:ext>
            </a:extLst>
          </p:cNvPr>
          <p:cNvSpPr txBox="1"/>
          <p:nvPr/>
        </p:nvSpPr>
        <p:spPr>
          <a:xfrm>
            <a:off x="805542" y="1232081"/>
            <a:ext cx="10363200" cy="5401479"/>
          </a:xfrm>
          <a:prstGeom prst="rect">
            <a:avLst/>
          </a:prstGeom>
          <a:noFill/>
        </p:spPr>
        <p:txBody>
          <a:bodyPr wrap="square" rtlCol="0">
            <a:spAutoFit/>
          </a:bodyPr>
          <a:lstStyle/>
          <a:p>
            <a:r>
              <a:rPr lang="en-GB" sz="2300" dirty="0">
                <a:latin typeface="Arial" panose="020B0604020202020204" pitchFamily="34" charset="0"/>
                <a:cs typeface="Arial" panose="020B0604020202020204" pitchFamily="34" charset="0"/>
              </a:rPr>
              <a:t>Currently, more than 1.3 million families are on waiting lists for social homes in England, with 100-year waits for a family home in some areas. In Wales, more than 94000 households are on waiting lists for social housing. In 2023, Shelter reported that 60% of people living in temporary accommodation are women, with single mothers disproportionately represented in waiting lists. </a:t>
            </a:r>
          </a:p>
          <a:p>
            <a:endParaRPr lang="en-GB" sz="2300" dirty="0">
              <a:latin typeface="Arial" panose="020B0604020202020204" pitchFamily="34" charset="0"/>
              <a:cs typeface="Arial" panose="020B0604020202020204" pitchFamily="34" charset="0"/>
            </a:endParaRPr>
          </a:p>
          <a:p>
            <a:r>
              <a:rPr lang="en-GB" sz="2300" dirty="0">
                <a:latin typeface="Arial" panose="020B0604020202020204" pitchFamily="34" charset="0"/>
                <a:cs typeface="Arial" panose="020B0604020202020204" pitchFamily="34" charset="0"/>
              </a:rPr>
              <a:t>Various charities are campaigning for a variety of policy and legislative changes to improve the situation for people experiencing homelessness, including a commitment from the government to:</a:t>
            </a:r>
          </a:p>
          <a:p>
            <a:pPr marL="285750" lvl="0" indent="-285750">
              <a:buFont typeface="Arial" panose="020B0604020202020204" pitchFamily="34" charset="0"/>
              <a:buChar char="•"/>
            </a:pPr>
            <a:r>
              <a:rPr lang="en-GB" sz="2300" dirty="0">
                <a:latin typeface="Arial" panose="020B0604020202020204" pitchFamily="34" charset="0"/>
                <a:cs typeface="Arial" panose="020B0604020202020204" pitchFamily="34" charset="0"/>
              </a:rPr>
              <a:t>Build a future free from homelessness across the UK</a:t>
            </a:r>
          </a:p>
          <a:p>
            <a:pPr marL="285750" lvl="0" indent="-285750">
              <a:buFont typeface="Arial" panose="020B0604020202020204" pitchFamily="34" charset="0"/>
              <a:buChar char="•"/>
            </a:pPr>
            <a:r>
              <a:rPr lang="en-GB" sz="2300" dirty="0">
                <a:latin typeface="Arial" panose="020B0604020202020204" pitchFamily="34" charset="0"/>
                <a:cs typeface="Arial" panose="020B0604020202020204" pitchFamily="34" charset="0"/>
              </a:rPr>
              <a:t> Uplift housing benefits to reflect private rent inflation, ensuring that private rental listings are affordable to people in receipt of housing benefits</a:t>
            </a:r>
          </a:p>
          <a:p>
            <a:pPr marL="285750" lvl="0" indent="-285750">
              <a:buFont typeface="Arial" panose="020B0604020202020204" pitchFamily="34" charset="0"/>
              <a:buChar char="•"/>
            </a:pPr>
            <a:r>
              <a:rPr lang="en-GB" sz="2300" dirty="0">
                <a:latin typeface="Arial" panose="020B0604020202020204" pitchFamily="34" charset="0"/>
                <a:cs typeface="Arial" panose="020B0604020202020204" pitchFamily="34" charset="0"/>
              </a:rPr>
              <a:t>Scrap the 1824 Vagrancy Act, which made rough sleeping a criminal offence in England and Wales. </a:t>
            </a:r>
          </a:p>
          <a:p>
            <a:pPr algn="just"/>
            <a:endParaRPr lang="en-US" sz="2300" kern="1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6397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75641-8670-8968-1D66-1F6F5F44F58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DC3B284-CF51-6AB9-974F-607E21D23A9D}"/>
              </a:ext>
            </a:extLst>
          </p:cNvPr>
          <p:cNvGrpSpPr/>
          <p:nvPr/>
        </p:nvGrpSpPr>
        <p:grpSpPr>
          <a:xfrm>
            <a:off x="669620" y="97972"/>
            <a:ext cx="9263034" cy="1103988"/>
            <a:chOff x="356734" y="-51252"/>
            <a:chExt cx="8247714" cy="1103988"/>
          </a:xfrm>
        </p:grpSpPr>
        <p:grpSp>
          <p:nvGrpSpPr>
            <p:cNvPr id="3" name="Group 2">
              <a:extLst>
                <a:ext uri="{FF2B5EF4-FFF2-40B4-BE49-F238E27FC236}">
                  <a16:creationId xmlns:a16="http://schemas.microsoft.com/office/drawing/2014/main" id="{A19E8340-7E54-6E05-88AC-14B6CB3B0293}"/>
                </a:ext>
              </a:extLst>
            </p:cNvPr>
            <p:cNvGrpSpPr/>
            <p:nvPr/>
          </p:nvGrpSpPr>
          <p:grpSpPr>
            <a:xfrm>
              <a:off x="539552" y="-51252"/>
              <a:ext cx="8064896" cy="1103988"/>
              <a:chOff x="539552" y="-51252"/>
              <a:chExt cx="8064896" cy="1103988"/>
            </a:xfrm>
          </p:grpSpPr>
          <p:cxnSp>
            <p:nvCxnSpPr>
              <p:cNvPr id="5" name="Straight Connector 4">
                <a:extLst>
                  <a:ext uri="{FF2B5EF4-FFF2-40B4-BE49-F238E27FC236}">
                    <a16:creationId xmlns:a16="http://schemas.microsoft.com/office/drawing/2014/main" id="{8DBA038A-FA13-6761-2298-3CB2226F9AE1}"/>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B982247F-808D-DE7C-45B6-79C1036B2F1C}"/>
                  </a:ext>
                </a:extLst>
              </p:cNvPr>
              <p:cNvPicPr>
                <a:picLocks noChangeAspect="1"/>
              </p:cNvPicPr>
              <p:nvPr/>
            </p:nvPicPr>
            <p:blipFill>
              <a:blip r:embed="rId3"/>
              <a:stretch>
                <a:fillRect/>
              </a:stretch>
            </p:blipFill>
            <p:spPr>
              <a:xfrm>
                <a:off x="7668323" y="-51252"/>
                <a:ext cx="936125" cy="728097"/>
              </a:xfrm>
              <a:prstGeom prst="rect">
                <a:avLst/>
              </a:prstGeom>
              <a:ln w="12700">
                <a:miter lim="400000"/>
              </a:ln>
            </p:spPr>
          </p:pic>
        </p:grpSp>
        <p:sp>
          <p:nvSpPr>
            <p:cNvPr id="4" name="Title 1">
              <a:extLst>
                <a:ext uri="{FF2B5EF4-FFF2-40B4-BE49-F238E27FC236}">
                  <a16:creationId xmlns:a16="http://schemas.microsoft.com/office/drawing/2014/main" id="{15049B82-5231-2650-AD85-6B2453AB116A}"/>
                </a:ext>
              </a:extLst>
            </p:cNvPr>
            <p:cNvSpPr txBox="1">
              <a:spLocks/>
            </p:cNvSpPr>
            <p:nvPr/>
          </p:nvSpPr>
          <p:spPr>
            <a:xfrm>
              <a:off x="356734" y="-51252"/>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How the WI could work on this issue if it were passed</a:t>
              </a:r>
            </a:p>
          </p:txBody>
        </p:sp>
      </p:grpSp>
      <p:sp>
        <p:nvSpPr>
          <p:cNvPr id="7" name="TextBox 6">
            <a:extLst>
              <a:ext uri="{FF2B5EF4-FFF2-40B4-BE49-F238E27FC236}">
                <a16:creationId xmlns:a16="http://schemas.microsoft.com/office/drawing/2014/main" id="{AA5A276D-2B2F-B009-5826-7E710C81317B}"/>
              </a:ext>
            </a:extLst>
          </p:cNvPr>
          <p:cNvSpPr txBox="1"/>
          <p:nvPr/>
        </p:nvSpPr>
        <p:spPr>
          <a:xfrm>
            <a:off x="457498" y="1201960"/>
            <a:ext cx="9730821" cy="7909858"/>
          </a:xfrm>
          <a:prstGeom prst="rect">
            <a:avLst/>
          </a:prstGeom>
          <a:noFill/>
        </p:spPr>
        <p:txBody>
          <a:bodyPr wrap="square" rtlCol="0">
            <a:spAutoFit/>
          </a:bodyPr>
          <a:lstStyle/>
          <a:p>
            <a:pPr marL="285750" indent="-285750">
              <a:buFont typeface="Arial" panose="020B0604020202020204" pitchFamily="34" charset="0"/>
              <a:buChar char="•"/>
            </a:pPr>
            <a:r>
              <a:rPr lang="en-US" sz="1900" b="1" dirty="0">
                <a:latin typeface="Arial" panose="020B0604020202020204" pitchFamily="34" charset="0"/>
                <a:cs typeface="Arial" panose="020B0604020202020204" pitchFamily="34" charset="0"/>
              </a:rPr>
              <a:t>At regional and local levels: </a:t>
            </a:r>
            <a:r>
              <a:rPr lang="en-US" sz="1900" dirty="0">
                <a:latin typeface="Arial" panose="020B0604020202020204" pitchFamily="34" charset="0"/>
                <a:cs typeface="Arial" panose="020B0604020202020204" pitchFamily="34" charset="0"/>
              </a:rPr>
              <a:t>WIs could engage with local homelessness charities and women’s refuges to identify the greatest need for support in the local area.  Members could engage in craft activities to produce items that can provide both warmth and comfort to support women in insecure, inappropriate housing feel safer and at home. Members could volunteer at local community kitchens to provide food to those in need could fundraise for both local and national charities working on the issue. WIs could support national efforts to strengthen women’s homelessness census data, particularly in Wales, where there is significantly less data on the scale of women’s homelessness.</a:t>
            </a:r>
          </a:p>
          <a:p>
            <a:pPr marL="342900" indent="-342900">
              <a:buFont typeface="Arial" panose="020B0604020202020204" pitchFamily="34" charset="0"/>
              <a:buChar char="•"/>
            </a:pPr>
            <a:endParaRPr lang="en-US" sz="19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1900" b="1" dirty="0">
                <a:latin typeface="Arial" panose="020B0604020202020204" pitchFamily="34" charset="0"/>
                <a:cs typeface="Arial" panose="020B0604020202020204" pitchFamily="34" charset="0"/>
              </a:rPr>
              <a:t>At national levels:</a:t>
            </a:r>
            <a:r>
              <a:rPr lang="en-US" sz="1900" dirty="0">
                <a:latin typeface="Arial" panose="020B0604020202020204" pitchFamily="34" charset="0"/>
                <a:cs typeface="Arial" panose="020B0604020202020204" pitchFamily="34" charset="0"/>
              </a:rPr>
              <a:t> This campaign could enable the NFWI to highlight the issue of women’s homelessness and the unique challenges women experience. The NFWI could partner with national homelessness charities to consider structures in which members can easily support women experiencing housing insecurity. The NFWI could join calls from homelessness charities calling for a national women’s homelessness strategy, including ring-fenced funding used to identify and support women experiencing homelessness. The NFWI could also raise public awareness about ‘hidden homelessness’ and how women are more likely to be hidden from homelessness data</a:t>
            </a:r>
            <a:r>
              <a:rPr lang="en-US" sz="2000" dirty="0">
                <a:latin typeface="Arial" panose="020B0604020202020204" pitchFamily="34" charset="0"/>
                <a:cs typeface="Arial" panose="020B0604020202020204" pitchFamily="34" charset="0"/>
              </a:rPr>
              <a:t>. </a:t>
            </a: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endParaRPr lang="en-US" sz="1400" b="1" dirty="0"/>
          </a:p>
          <a:p>
            <a:endParaRPr lang="en-US" sz="1400" b="1" dirty="0"/>
          </a:p>
          <a:p>
            <a:endParaRPr lang="en-US" sz="1400" b="1" dirty="0"/>
          </a:p>
          <a:p>
            <a:endParaRPr lang="en-GB" sz="1400" kern="100" dirty="0">
              <a:latin typeface="Arial" panose="020B0604020202020204" pitchFamily="34" charset="0"/>
              <a:ea typeface="Calibri"/>
              <a:cs typeface="Times New Roman" panose="02020603050405020304" pitchFamily="18" charset="0"/>
            </a:endParaRPr>
          </a:p>
          <a:p>
            <a:endParaRPr lang="en-GB" sz="1400" dirty="0">
              <a:latin typeface="Arial" panose="020B0604020202020204" pitchFamily="34" charset="0"/>
              <a:ea typeface="Calibri"/>
              <a:cs typeface="Arial" panose="020B0604020202020204" pitchFamily="34" charset="0"/>
            </a:endParaRPr>
          </a:p>
          <a:p>
            <a:endParaRPr lang="en-GB" sz="1400" dirty="0">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24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4749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7A5D1-6538-CC28-7B79-230B785F7CD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8D0FAD7-AC99-CD40-1A65-E7127843F996}"/>
              </a:ext>
            </a:extLst>
          </p:cNvPr>
          <p:cNvGrpSpPr/>
          <p:nvPr/>
        </p:nvGrpSpPr>
        <p:grpSpPr>
          <a:xfrm>
            <a:off x="2063552" y="324640"/>
            <a:ext cx="8064896" cy="728097"/>
            <a:chOff x="539552" y="324639"/>
            <a:chExt cx="8064896" cy="728097"/>
          </a:xfrm>
        </p:grpSpPr>
        <p:grpSp>
          <p:nvGrpSpPr>
            <p:cNvPr id="3" name="Group 2">
              <a:extLst>
                <a:ext uri="{FF2B5EF4-FFF2-40B4-BE49-F238E27FC236}">
                  <a16:creationId xmlns:a16="http://schemas.microsoft.com/office/drawing/2014/main" id="{0A4DAE95-E8EA-DBA5-BEAD-677810339078}"/>
                </a:ext>
              </a:extLst>
            </p:cNvPr>
            <p:cNvGrpSpPr/>
            <p:nvPr/>
          </p:nvGrpSpPr>
          <p:grpSpPr>
            <a:xfrm>
              <a:off x="539552" y="324639"/>
              <a:ext cx="8064896" cy="728097"/>
              <a:chOff x="539552" y="324639"/>
              <a:chExt cx="8064896" cy="728097"/>
            </a:xfrm>
          </p:grpSpPr>
          <p:cxnSp>
            <p:nvCxnSpPr>
              <p:cNvPr id="5" name="Straight Connector 4">
                <a:extLst>
                  <a:ext uri="{FF2B5EF4-FFF2-40B4-BE49-F238E27FC236}">
                    <a16:creationId xmlns:a16="http://schemas.microsoft.com/office/drawing/2014/main" id="{0671E7C7-2881-8FA4-41A6-BDD7613EDE31}"/>
                  </a:ext>
                </a:extLst>
              </p:cNvPr>
              <p:cNvCxnSpPr/>
              <p:nvPr/>
            </p:nvCxnSpPr>
            <p:spPr>
              <a:xfrm>
                <a:off x="539552" y="1052736"/>
                <a:ext cx="8064896"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Picture 4">
                <a:extLst>
                  <a:ext uri="{FF2B5EF4-FFF2-40B4-BE49-F238E27FC236}">
                    <a16:creationId xmlns:a16="http://schemas.microsoft.com/office/drawing/2014/main" id="{F0F5F757-CAF1-1477-9D95-60981731248F}"/>
                  </a:ext>
                </a:extLst>
              </p:cNvPr>
              <p:cNvPicPr>
                <a:picLocks noChangeAspect="1"/>
              </p:cNvPicPr>
              <p:nvPr/>
            </p:nvPicPr>
            <p:blipFill>
              <a:blip r:embed="rId3"/>
              <a:stretch>
                <a:fillRect/>
              </a:stretch>
            </p:blipFill>
            <p:spPr>
              <a:xfrm>
                <a:off x="7578916" y="324639"/>
                <a:ext cx="936125" cy="728097"/>
              </a:xfrm>
              <a:prstGeom prst="rect">
                <a:avLst/>
              </a:prstGeom>
              <a:ln w="12700">
                <a:miter lim="400000"/>
              </a:ln>
            </p:spPr>
          </p:pic>
        </p:grpSp>
        <p:sp>
          <p:nvSpPr>
            <p:cNvPr id="4" name="Title 1">
              <a:extLst>
                <a:ext uri="{FF2B5EF4-FFF2-40B4-BE49-F238E27FC236}">
                  <a16:creationId xmlns:a16="http://schemas.microsoft.com/office/drawing/2014/main" id="{114C1901-CFE9-12D2-8FFB-58BF1ECEF779}"/>
                </a:ext>
              </a:extLst>
            </p:cNvPr>
            <p:cNvSpPr txBox="1">
              <a:spLocks/>
            </p:cNvSpPr>
            <p:nvPr/>
          </p:nvSpPr>
          <p:spPr>
            <a:xfrm>
              <a:off x="539552" y="436737"/>
              <a:ext cx="6768752" cy="503900"/>
            </a:xfrm>
            <a:prstGeom prst="rect">
              <a:avLst/>
            </a:prstGeom>
          </p:spPr>
          <p:txBody>
            <a:bodyPr/>
            <a:lstStyle>
              <a:lvl1pPr algn="ctr" defTabSz="914400" rtl="0" eaLnBrk="1" latinLnBrk="0" hangingPunct="1">
                <a:spcBef>
                  <a:spcPct val="0"/>
                </a:spcBef>
                <a:buNone/>
                <a:defRPr sz="2400" b="1" kern="1200">
                  <a:solidFill>
                    <a:schemeClr val="tx1"/>
                  </a:solidFill>
                  <a:latin typeface="Georgia"/>
                  <a:ea typeface="Georgia"/>
                  <a:cs typeface="Georgia"/>
                  <a:sym typeface="Georgia"/>
                </a:defRPr>
              </a:lvl1pPr>
            </a:lstStyle>
            <a:p>
              <a:pPr algn="l"/>
              <a:r>
                <a:rPr lang="en-GB" sz="2800" dirty="0">
                  <a:solidFill>
                    <a:srgbClr val="004236"/>
                  </a:solidFill>
                  <a:latin typeface="Arial" panose="020B0604020202020204" pitchFamily="34" charset="0"/>
                  <a:cs typeface="Arial" panose="020B0604020202020204" pitchFamily="34" charset="0"/>
                </a:rPr>
                <a:t>Points to consider</a:t>
              </a:r>
            </a:p>
          </p:txBody>
        </p:sp>
      </p:grpSp>
      <p:sp>
        <p:nvSpPr>
          <p:cNvPr id="7" name="TextBox 6">
            <a:extLst>
              <a:ext uri="{FF2B5EF4-FFF2-40B4-BE49-F238E27FC236}">
                <a16:creationId xmlns:a16="http://schemas.microsoft.com/office/drawing/2014/main" id="{1F142D31-4F99-C992-6120-2878DC43F722}"/>
              </a:ext>
            </a:extLst>
          </p:cNvPr>
          <p:cNvSpPr txBox="1"/>
          <p:nvPr/>
        </p:nvSpPr>
        <p:spPr>
          <a:xfrm>
            <a:off x="1847528" y="835473"/>
            <a:ext cx="8280920" cy="6863417"/>
          </a:xfrm>
          <a:prstGeom prst="rect">
            <a:avLst/>
          </a:prstGeom>
          <a:noFill/>
        </p:spPr>
        <p:txBody>
          <a:bodyPr wrap="square" rtlCol="0">
            <a:spAutoFit/>
          </a:bodyPr>
          <a:lstStyle/>
          <a:p>
            <a:pPr marL="285750" indent="-285750" algn="just">
              <a:buFont typeface="Arial" panose="020B0604020202020204" pitchFamily="34" charset="0"/>
              <a:buChar char="•"/>
            </a:pPr>
            <a:endParaRPr lang="en-GB" sz="2000" kern="100" dirty="0">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kern="100" dirty="0">
                <a:latin typeface="Arial" panose="020B0604020202020204" pitchFamily="34" charset="0"/>
                <a:ea typeface="Calibri"/>
                <a:cs typeface="Times New Roman" panose="02020603050405020304" pitchFamily="18" charset="0"/>
              </a:rPr>
              <a:t>This resolution has the potential to tangibly improve the lives of some of society’s most </a:t>
            </a:r>
            <a:r>
              <a:rPr lang="en-US" sz="2000" kern="100" dirty="0" err="1">
                <a:latin typeface="Arial" panose="020B0604020202020204" pitchFamily="34" charset="0"/>
                <a:ea typeface="Calibri"/>
                <a:cs typeface="Times New Roman" panose="02020603050405020304" pitchFamily="18" charset="0"/>
              </a:rPr>
              <a:t>marginalised</a:t>
            </a:r>
            <a:r>
              <a:rPr lang="en-US" sz="2000" kern="100" dirty="0">
                <a:latin typeface="Arial" panose="020B0604020202020204" pitchFamily="34" charset="0"/>
                <a:ea typeface="Calibri"/>
                <a:cs typeface="Times New Roman" panose="02020603050405020304" pitchFamily="18" charset="0"/>
              </a:rPr>
              <a:t> women. It is a powerful play on the WI’s stereotypical association with homemaking, bringing a campaign angle and fighting for the needs of others.</a:t>
            </a:r>
          </a:p>
          <a:p>
            <a:endParaRPr lang="en-US" sz="2000"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r>
              <a:rPr lang="en-US" sz="2000" kern="100" dirty="0">
                <a:latin typeface="Arial" panose="020B0604020202020204" pitchFamily="34" charset="0"/>
                <a:ea typeface="Calibri"/>
                <a:cs typeface="Times New Roman" panose="02020603050405020304" pitchFamily="18" charset="0"/>
              </a:rPr>
              <a:t>This resolution is practical, with the option for WIs to engage in crafts that support women experiencing rough sleeping, volunteer with local soup kitchens, and fundraise for local homelessness and women’s refuge charities. </a:t>
            </a:r>
          </a:p>
          <a:p>
            <a:pPr marL="285750" indent="-285750">
              <a:buFont typeface="Arial" panose="020B0604020202020204" pitchFamily="34" charset="0"/>
              <a:buChar char="•"/>
            </a:pPr>
            <a:endParaRPr lang="en-US" sz="2000" kern="100" dirty="0">
              <a:latin typeface="Arial" panose="020B0604020202020204" pitchFamily="34" charset="0"/>
              <a:ea typeface="Calibri"/>
              <a:cs typeface="Times New Roman" panose="02020603050405020304" pitchFamily="18" charset="0"/>
            </a:endParaRPr>
          </a:p>
          <a:p>
            <a:pPr marL="285750" indent="-285750">
              <a:buFont typeface="Arial" panose="020B0604020202020204" pitchFamily="34" charset="0"/>
              <a:buChar char="•"/>
            </a:pPr>
            <a:r>
              <a:rPr lang="en-US" sz="2000" kern="100" dirty="0">
                <a:latin typeface="Arial" panose="020B0604020202020204" pitchFamily="34" charset="0"/>
                <a:ea typeface="Calibri"/>
                <a:cs typeface="Times New Roman" panose="02020603050405020304" pitchFamily="18" charset="0"/>
              </a:rPr>
              <a:t>This resolution is timely in its ability to </a:t>
            </a:r>
            <a:r>
              <a:rPr lang="en-US" sz="2000" kern="100">
                <a:latin typeface="Arial" panose="020B0604020202020204" pitchFamily="34" charset="0"/>
                <a:ea typeface="Calibri"/>
                <a:cs typeface="Times New Roman" panose="02020603050405020304" pitchFamily="18" charset="0"/>
              </a:rPr>
              <a:t>hold the government </a:t>
            </a:r>
            <a:r>
              <a:rPr lang="en-US" sz="2000" kern="100" dirty="0">
                <a:latin typeface="Arial" panose="020B0604020202020204" pitchFamily="34" charset="0"/>
                <a:ea typeface="Calibri"/>
                <a:cs typeface="Times New Roman" panose="02020603050405020304" pitchFamily="18" charset="0"/>
              </a:rPr>
              <a:t>to account in its pledges to tackle the housing crisis, whilst also ensuring policymakers are aware of the need for a gendered approach.</a:t>
            </a:r>
          </a:p>
          <a:p>
            <a:endParaRPr lang="en-US" sz="2000" kern="100" dirty="0">
              <a:latin typeface="Arial" panose="020B0604020202020204" pitchFamily="34" charset="0"/>
              <a:ea typeface="Calibri"/>
              <a:cs typeface="Times New Roman" panose="02020603050405020304" pitchFamily="18" charset="0"/>
            </a:endParaRPr>
          </a:p>
          <a:p>
            <a:pPr marL="342900" indent="-342900">
              <a:buFont typeface="Arial" panose="020B0604020202020204" pitchFamily="34" charset="0"/>
              <a:buChar char="•"/>
            </a:pPr>
            <a:r>
              <a:rPr lang="en-US" sz="2000" kern="100" dirty="0">
                <a:latin typeface="Arial" panose="020B0604020202020204" pitchFamily="34" charset="0"/>
                <a:ea typeface="Calibri"/>
                <a:cs typeface="Times New Roman" panose="02020603050405020304" pitchFamily="18" charset="0"/>
              </a:rPr>
              <a:t>There are already a number of </a:t>
            </a:r>
            <a:r>
              <a:rPr lang="en-US" sz="2000" kern="100" dirty="0" err="1">
                <a:latin typeface="Arial" panose="020B0604020202020204" pitchFamily="34" charset="0"/>
                <a:ea typeface="Calibri"/>
                <a:cs typeface="Times New Roman" panose="02020603050405020304" pitchFamily="18" charset="0"/>
              </a:rPr>
              <a:t>organisations</a:t>
            </a:r>
            <a:r>
              <a:rPr lang="en-US" sz="2000" kern="100" dirty="0">
                <a:latin typeface="Arial" panose="020B0604020202020204" pitchFamily="34" charset="0"/>
                <a:ea typeface="Calibri"/>
                <a:cs typeface="Times New Roman" panose="02020603050405020304" pitchFamily="18" charset="0"/>
              </a:rPr>
              <a:t> working on this issue. Is this something the WI can add value to? </a:t>
            </a:r>
          </a:p>
          <a:p>
            <a:pPr marL="285750" indent="-285750">
              <a:buFont typeface="Arial" panose="020B0604020202020204" pitchFamily="34" charset="0"/>
              <a:buChar char="•"/>
            </a:pPr>
            <a:endParaRPr lang="en-GB" sz="2000" kern="100" dirty="0">
              <a:latin typeface="Arial" panose="020B0604020202020204" pitchFamily="34" charset="0"/>
              <a:ea typeface="Calibri"/>
              <a:cs typeface="Times New Roman" panose="02020603050405020304" pitchFamily="18" charset="0"/>
            </a:endParaRPr>
          </a:p>
          <a:p>
            <a:pPr marL="285750" indent="-285750" algn="just">
              <a:buFont typeface="Arial" panose="020B0604020202020204" pitchFamily="34" charset="0"/>
              <a:buChar char="•"/>
            </a:pPr>
            <a:endParaRPr lang="en-GB" sz="2000" dirty="0">
              <a:latin typeface="Arial" panose="020B0604020202020204" pitchFamily="34" charset="0"/>
              <a:ea typeface="Calibri"/>
              <a:cs typeface="Arial" panose="020B0604020202020204" pitchFamily="34" charset="0"/>
            </a:endParaRPr>
          </a:p>
          <a:p>
            <a:pPr algn="just"/>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GB" sz="2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7440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335c970-b23a-43b1-895c-ecc68e704308">
      <Terms xmlns="http://schemas.microsoft.com/office/infopath/2007/PartnerControls"/>
    </lcf76f155ced4ddcb4097134ff3c332f>
    <TaxCatchAll xmlns="5622378c-765f-413a-844f-98a2e15c9886" xsi:nil="true"/>
    <_Flow_SignoffStatus xmlns="5335c970-b23a-43b1-895c-ecc68e70430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3D0A99C71207D4DBF3F523628FBB30C" ma:contentTypeVersion="17" ma:contentTypeDescription="Create a new document." ma:contentTypeScope="" ma:versionID="93c2f0cda5596a9f32a9d640fa334023">
  <xsd:schema xmlns:xsd="http://www.w3.org/2001/XMLSchema" xmlns:xs="http://www.w3.org/2001/XMLSchema" xmlns:p="http://schemas.microsoft.com/office/2006/metadata/properties" xmlns:ns2="5622378c-765f-413a-844f-98a2e15c9886" xmlns:ns3="5335c970-b23a-43b1-895c-ecc68e704308" targetNamespace="http://schemas.microsoft.com/office/2006/metadata/properties" ma:root="true" ma:fieldsID="20142965f0aaf8f4171fee97b786e381" ns2:_="" ns3:_="">
    <xsd:import namespace="5622378c-765f-413a-844f-98a2e15c9886"/>
    <xsd:import namespace="5335c970-b23a-43b1-895c-ecc68e7043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LengthInSeconds" minOccurs="0"/>
                <xsd:element ref="ns3:MediaServiceDateTaken"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ObjectDetectorVersions" minOccurs="0"/>
                <xsd:element ref="ns3:MediaServiceLocation" minOccurs="0"/>
                <xsd:element ref="ns3:MediaServiceSearchProperties" minOccurs="0"/>
                <xsd:element ref="ns3:_Flow_SignoffStatu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22378c-765f-413a-844f-98a2e15c988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4555ab2-5813-423b-b832-edac698632d2}" ma:internalName="TaxCatchAll" ma:showField="CatchAllData" ma:web="5622378c-765f-413a-844f-98a2e15c988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35c970-b23a-43b1-895c-ecc68e70430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765771d-2ef9-43b5-8224-2292eac86ae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Flow_SignoffStatus" ma:index="23" nillable="true" ma:displayName="Sign-off status" ma:internalName="_x0024_Resources_x003a_core_x002c_Signoff_Status">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4F72D4-258A-43A8-9F75-5E8A2FC6AF91}">
  <ds:schemaRefs>
    <ds:schemaRef ds:uri="http://schemas.microsoft.com/office/2006/metadata/properties"/>
    <ds:schemaRef ds:uri="http://schemas.microsoft.com/office/infopath/2007/PartnerControls"/>
    <ds:schemaRef ds:uri="5335c970-b23a-43b1-895c-ecc68e704308"/>
    <ds:schemaRef ds:uri="5622378c-765f-413a-844f-98a2e15c9886"/>
  </ds:schemaRefs>
</ds:datastoreItem>
</file>

<file path=customXml/itemProps2.xml><?xml version="1.0" encoding="utf-8"?>
<ds:datastoreItem xmlns:ds="http://schemas.openxmlformats.org/officeDocument/2006/customXml" ds:itemID="{CD425AF9-BB50-4103-8ED7-5AB3B38245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22378c-765f-413a-844f-98a2e15c9886"/>
    <ds:schemaRef ds:uri="5335c970-b23a-43b1-895c-ecc68e7043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20C1A7-42BB-4BC0-ADE9-BF9821CE24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TotalTime>
  <Words>1581</Words>
  <Application>Microsoft Office PowerPoint</Application>
  <PresentationFormat>Widescreen</PresentationFormat>
  <Paragraphs>123</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Bláithín Carroll</dc:creator>
  <cp:lastModifiedBy>Aanchal Mann</cp:lastModifiedBy>
  <cp:revision>2</cp:revision>
  <dcterms:created xsi:type="dcterms:W3CDTF">2025-10-23T09:20:03Z</dcterms:created>
  <dcterms:modified xsi:type="dcterms:W3CDTF">2026-03-09T14:55:58Z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0x01010043D0A99C71207D4DBF3F523628FBB30C</vt:lpwstr>
  </property>
  <property fmtid="{D5CDD505-2E9C-101B-9397-08002B2CF9AE}" pid="3" name="MediaServiceImageTags">
    <vt:lpwstr/>
  </property>
</Properties>
</file>